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769" r:id="rId3"/>
    <p:sldId id="805" r:id="rId5"/>
    <p:sldId id="796" r:id="rId6"/>
    <p:sldId id="772" r:id="rId7"/>
    <p:sldId id="725" r:id="rId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663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2"/>
    <p:restoredTop sz="94660"/>
  </p:normalViewPr>
  <p:slideViewPr>
    <p:cSldViewPr showGuides="1">
      <p:cViewPr varScale="1">
        <p:scale>
          <a:sx n="72" d="100"/>
          <a:sy n="72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4" d="100"/>
        <a:sy n="6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D76948-A39B-4C8C-866C-B25F01DE5169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4914" name="幻灯片图像占位符 294913"/>
          <p:cNvSpPr>
            <a:spLocks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94915" name="文本占位符 294914"/>
          <p:cNvSpPr/>
          <p:nvPr>
            <p:ph type="body" idx="1"/>
          </p:nvPr>
        </p:nvSpPr>
        <p:spPr>
          <a:noFill/>
          <a:ln>
            <a:noFill/>
          </a:ln>
        </p:spPr>
        <p:txBody>
          <a:bodyPr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4914" name="幻灯片图像占位符 294913"/>
          <p:cNvSpPr>
            <a:spLocks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94915" name="文本占位符 294914"/>
          <p:cNvSpPr/>
          <p:nvPr>
            <p:ph type="body" idx="1"/>
          </p:nvPr>
        </p:nvSpPr>
        <p:spPr>
          <a:noFill/>
          <a:ln>
            <a:noFill/>
          </a:ln>
        </p:spPr>
        <p:txBody>
          <a:bodyPr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4914" name="幻灯片图像占位符 294913"/>
          <p:cNvSpPr>
            <a:spLocks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94915" name="文本占位符 294914"/>
          <p:cNvSpPr/>
          <p:nvPr>
            <p:ph type="body" idx="1"/>
          </p:nvPr>
        </p:nvSpPr>
        <p:spPr>
          <a:noFill/>
          <a:ln>
            <a:noFill/>
          </a:ln>
        </p:spPr>
        <p:txBody>
          <a:bodyPr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71"/>
          <p:cNvGrpSpPr/>
          <p:nvPr/>
        </p:nvGrpSpPr>
        <p:grpSpPr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58" name="Freeform 66"/>
            <p:cNvSpPr/>
            <p:nvPr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9" name="Freeform 67"/>
            <p:cNvSpPr/>
            <p:nvPr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60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8222" name="Picture 83" descr="water"/>
          <p:cNvPicPr>
            <a:picLocks noChangeAspect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" name="Freeform 40"/>
          <p:cNvSpPr/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Freeform 41"/>
          <p:cNvSpPr/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Freeform 42"/>
          <p:cNvSpPr/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" name="Freeform 43"/>
          <p:cNvSpPr/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" name="Freeform 79"/>
          <p:cNvSpPr/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Freeform 45"/>
          <p:cNvSpPr/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Line 47"/>
          <p:cNvSpPr>
            <a:spLocks noChangeShapeType="1"/>
          </p:cNvSpPr>
          <p:nvPr/>
        </p:nvSpPr>
        <p:spPr bwMode="gray">
          <a:xfrm>
            <a:off x="250825" y="1588"/>
            <a:ext cx="0" cy="601503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5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6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" name="Line 56"/>
          <p:cNvSpPr>
            <a:spLocks noChangeShapeType="1"/>
          </p:cNvSpPr>
          <p:nvPr/>
        </p:nvSpPr>
        <p:spPr bwMode="gray">
          <a:xfrm rot="5400000">
            <a:off x="2907506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8" name="Line 57"/>
          <p:cNvSpPr>
            <a:spLocks noChangeShapeType="1"/>
          </p:cNvSpPr>
          <p:nvPr/>
        </p:nvSpPr>
        <p:spPr bwMode="gray">
          <a:xfrm rot="5400000">
            <a:off x="2666206" y="1854994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0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Freeform 64"/>
          <p:cNvSpPr/>
          <p:nvPr/>
        </p:nvSpPr>
        <p:spPr bwMode="gray">
          <a:xfrm>
            <a:off x="2365375" y="4541838"/>
            <a:ext cx="1009650" cy="1033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L/O/G/O</a:t>
            </a:r>
            <a:endParaRPr kumimoji="0" lang="en-US" altLang="zh-CN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anose="02020603050405020304" pitchFamily="18" charset="0"/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64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07150"/>
            <a:ext cx="2133600" cy="3143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07150"/>
            <a:ext cx="2895600" cy="3143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6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07150"/>
            <a:ext cx="2133600" cy="31432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3" name="日期占位符 4"/>
          <p:cNvSpPr>
            <a:spLocks noGrp="1"/>
          </p:cNvSpPr>
          <p:nvPr>
            <p:ph type="dt" sz="half" idx="1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5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6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 hasCustomPrompt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 </a:t>
            </a:r>
            <a:r>
              <a:rPr kumimoji="0" lang="en-US" altLang="zh-CN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SmartArt </a:t>
            </a: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图形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3" name="日期占位符 6"/>
          <p:cNvSpPr>
            <a:spLocks noGrp="1"/>
          </p:cNvSpPr>
          <p:nvPr>
            <p:ph type="dt" sz="half" idx="1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7"/>
          <p:cNvSpPr>
            <a:spLocks noGrp="1"/>
          </p:cNvSpPr>
          <p:nvPr>
            <p:ph type="ftr" sz="quarter" idx="1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8"/>
          <p:cNvSpPr>
            <a:spLocks noGrp="1"/>
          </p:cNvSpPr>
          <p:nvPr>
            <p:ph type="sldNum" sz="quarter" idx="1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3" name="日期占位符 4"/>
          <p:cNvSpPr>
            <a:spLocks noGrp="1"/>
          </p:cNvSpPr>
          <p:nvPr>
            <p:ph type="dt" sz="half" idx="1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5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6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3" name="日期占位符 4"/>
          <p:cNvSpPr>
            <a:spLocks noGrp="1"/>
          </p:cNvSpPr>
          <p:nvPr>
            <p:ph type="dt" sz="half" idx="1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5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6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3" name="日期占位符 4"/>
          <p:cNvSpPr>
            <a:spLocks noGrp="1"/>
          </p:cNvSpPr>
          <p:nvPr>
            <p:ph type="dt" sz="half" idx="1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E91D5A-F8FB-457A-A07B-CCD297156B46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页脚占位符 5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灯片编号占位符 6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png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31" name="Freeform 7"/>
          <p:cNvSpPr/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Freeform 9"/>
          <p:cNvSpPr/>
          <p:nvPr/>
        </p:nvSpPr>
        <p:spPr bwMode="gray">
          <a:xfrm>
            <a:off x="-4762" y="5500688"/>
            <a:ext cx="1441450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2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7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3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5" y="1824038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3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3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3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9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60" name="Freeform 36"/>
          <p:cNvSpPr/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pic>
        <p:nvPicPr>
          <p:cNvPr id="7199" name="Picture 37" descr="water"/>
          <p:cNvPicPr>
            <a:picLocks noChangeAspect="1"/>
          </p:cNvPicPr>
          <p:nvPr/>
        </p:nvPicPr>
        <p:blipFill>
          <a:blip r:embed="rId13"/>
          <a:srcRect l="22409" t="16374" b="27486"/>
          <a:stretch>
            <a:fillRect/>
          </a:stretch>
        </p:blipFill>
        <p:spPr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200" name="Picture 38" descr="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-859267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40995" y="1607820"/>
            <a:ext cx="8450580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sz="6600" kern="100" noProof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聚焦单招升学目标</a:t>
            </a:r>
            <a:r>
              <a:rPr altLang="zh-CN" sz="6600" kern="100" noProof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      </a:t>
            </a:r>
            <a:r>
              <a:rPr lang="zh-CN" sz="6600" kern="100" noProof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助力学院领航建设</a:t>
            </a:r>
            <a:r>
              <a:rPr altLang="zh-CN" sz="6600" kern="100" noProof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  </a:t>
            </a:r>
            <a:endParaRPr lang="zh-CN" sz="6600" kern="100" noProof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1460" y="4190365"/>
            <a:ext cx="889254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200">
                <a:latin typeface="隶书" panose="02010509060101010101" charset="-122"/>
                <a:ea typeface="隶书" panose="02010509060101010101" charset="-122"/>
              </a:rPr>
              <a:t>综合高中一部</a:t>
            </a:r>
            <a:endParaRPr lang="zh-CN" altLang="en-US" sz="3200">
              <a:latin typeface="隶书" panose="02010509060101010101" charset="-122"/>
              <a:ea typeface="隶书" panose="02010509060101010101" charset="-122"/>
            </a:endParaRPr>
          </a:p>
          <a:p>
            <a:pPr algn="ctr"/>
            <a:r>
              <a:rPr lang="en-US" altLang="zh-CN" sz="3200">
                <a:latin typeface="隶书" panose="02010509060101010101" charset="-122"/>
                <a:ea typeface="隶书" panose="02010509060101010101" charset="-122"/>
              </a:rPr>
              <a:t>2021</a:t>
            </a:r>
            <a:r>
              <a:rPr lang="zh-CN" altLang="en-US" sz="3200">
                <a:latin typeface="隶书" panose="02010509060101010101" charset="-122"/>
                <a:ea typeface="隶书" panose="02010509060101010101" charset="-122"/>
              </a:rPr>
              <a:t>年</a:t>
            </a:r>
            <a:r>
              <a:rPr lang="en-US" altLang="zh-CN" sz="3200">
                <a:latin typeface="隶书" panose="02010509060101010101" charset="-122"/>
                <a:ea typeface="隶书" panose="02010509060101010101" charset="-122"/>
              </a:rPr>
              <a:t>1</a:t>
            </a:r>
            <a:r>
              <a:rPr lang="zh-CN" altLang="en-US" sz="3200">
                <a:latin typeface="隶书" panose="02010509060101010101" charset="-122"/>
                <a:ea typeface="隶书" panose="02010509060101010101" charset="-122"/>
              </a:rPr>
              <a:t>月</a:t>
            </a:r>
            <a:r>
              <a:rPr lang="en-US" altLang="zh-CN" sz="3200">
                <a:latin typeface="隶书" panose="02010509060101010101" charset="-122"/>
                <a:ea typeface="隶书" panose="02010509060101010101" charset="-122"/>
              </a:rPr>
              <a:t>29</a:t>
            </a:r>
            <a:r>
              <a:rPr lang="zh-CN" altLang="en-US" sz="3200">
                <a:latin typeface="隶书" panose="02010509060101010101" charset="-122"/>
                <a:ea typeface="隶书" panose="02010509060101010101" charset="-122"/>
              </a:rPr>
              <a:t>日</a:t>
            </a:r>
            <a:endParaRPr lang="zh-CN" altLang="en-US" sz="3200">
              <a:latin typeface="隶书" panose="02010509060101010101" charset="-122"/>
              <a:ea typeface="隶书" panose="020105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一、综高一部目前概况</a:t>
            </a:r>
            <a:endParaRPr lang="zh-CN" altLang="en-US"/>
          </a:p>
        </p:txBody>
      </p:sp>
      <p:sp>
        <p:nvSpPr>
          <p:cNvPr id="16388" name="文本框 22537"/>
          <p:cNvSpPr txBox="1"/>
          <p:nvPr/>
        </p:nvSpPr>
        <p:spPr>
          <a:xfrm>
            <a:off x="1231583" y="1252538"/>
            <a:ext cx="7127875" cy="439991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综高部目前有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17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个班级，共开设机械、服装、农业、计算机、财会、建筑、机电、营销、艺术、汽车、烹饪、旅管、化工等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个专业，目前系内人数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868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人；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系部教师总数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73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人（含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位处室人员，一位外聘人员），其中高级教师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43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人，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zh-CN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位男教师。</a:t>
            </a:r>
            <a:endParaRPr lang="zh-CN" altLang="zh-CN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管理三个实训基地：服装实训基地，服装实训基地，计算机房两个。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40"/>
          <p:cNvGrpSpPr/>
          <p:nvPr/>
        </p:nvGrpSpPr>
        <p:grpSpPr>
          <a:xfrm>
            <a:off x="130810" y="1384935"/>
            <a:ext cx="8839835" cy="4265295"/>
            <a:chOff x="5053806" y="1524001"/>
            <a:chExt cx="6324600" cy="4343439"/>
          </a:xfrm>
        </p:grpSpPr>
        <p:sp>
          <p:nvSpPr>
            <p:cNvPr id="12" name="矩形 11"/>
            <p:cNvSpPr/>
            <p:nvPr/>
          </p:nvSpPr>
          <p:spPr>
            <a:xfrm>
              <a:off x="5053806" y="1524001"/>
              <a:ext cx="6324600" cy="4343439"/>
            </a:xfrm>
            <a:prstGeom prst="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News Gothic MT" pitchFamily="-110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13" name="Group 32"/>
            <p:cNvGrpSpPr/>
            <p:nvPr/>
          </p:nvGrpSpPr>
          <p:grpSpPr>
            <a:xfrm rot="10800000">
              <a:off x="10777777" y="5270465"/>
              <a:ext cx="524429" cy="444534"/>
              <a:chOff x="703" y="799"/>
              <a:chExt cx="363" cy="182"/>
            </a:xfrm>
          </p:grpSpPr>
          <p:sp>
            <p:nvSpPr>
              <p:cNvPr id="19" name="Line 33"/>
              <p:cNvSpPr>
                <a:spLocks noChangeShapeType="1"/>
              </p:cNvSpPr>
              <p:nvPr/>
            </p:nvSpPr>
            <p:spPr bwMode="auto">
              <a:xfrm>
                <a:off x="704" y="890"/>
                <a:ext cx="180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0" name="Line 34"/>
              <p:cNvSpPr>
                <a:spLocks noChangeShapeType="1"/>
              </p:cNvSpPr>
              <p:nvPr/>
            </p:nvSpPr>
            <p:spPr bwMode="auto">
              <a:xfrm flipV="1">
                <a:off x="884" y="799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" name="Line 35"/>
              <p:cNvSpPr>
                <a:spLocks noChangeShapeType="1"/>
              </p:cNvSpPr>
              <p:nvPr/>
            </p:nvSpPr>
            <p:spPr bwMode="auto">
              <a:xfrm>
                <a:off x="703" y="843"/>
                <a:ext cx="136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4" name="Line 36"/>
              <p:cNvSpPr>
                <a:spLocks noChangeShapeType="1"/>
              </p:cNvSpPr>
              <p:nvPr/>
            </p:nvSpPr>
            <p:spPr bwMode="auto">
              <a:xfrm>
                <a:off x="839" y="84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6" name="Line 37"/>
              <p:cNvSpPr>
                <a:spLocks noChangeShapeType="1"/>
              </p:cNvSpPr>
              <p:nvPr/>
            </p:nvSpPr>
            <p:spPr bwMode="auto">
              <a:xfrm>
                <a:off x="843" y="979"/>
                <a:ext cx="135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9" name="Line 38"/>
              <p:cNvSpPr>
                <a:spLocks noChangeShapeType="1"/>
              </p:cNvSpPr>
              <p:nvPr/>
            </p:nvSpPr>
            <p:spPr bwMode="auto">
              <a:xfrm flipV="1">
                <a:off x="973" y="799"/>
                <a:ext cx="0" cy="18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6" name="Rectangle 39"/>
              <p:cNvSpPr/>
              <p:nvPr/>
            </p:nvSpPr>
            <p:spPr>
              <a:xfrm>
                <a:off x="703" y="799"/>
                <a:ext cx="363" cy="136"/>
              </a:xfrm>
              <a:prstGeom prst="rect">
                <a:avLst/>
              </a:prstGeom>
              <a:noFill/>
              <a:ln w="28575" cap="flat" cmpd="sng">
                <a:solidFill>
                  <a:srgbClr val="CC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rot="10800000" wrap="none" anchor="ctr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7" name="Group 31"/>
            <p:cNvGrpSpPr/>
            <p:nvPr/>
          </p:nvGrpSpPr>
          <p:grpSpPr>
            <a:xfrm>
              <a:off x="5204761" y="1676400"/>
              <a:ext cx="525874" cy="446977"/>
              <a:chOff x="702" y="798"/>
              <a:chExt cx="364" cy="183"/>
            </a:xfrm>
          </p:grpSpPr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>
                <a:off x="703" y="890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flipV="1">
                <a:off x="884" y="799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50" name="Line 25"/>
              <p:cNvSpPr>
                <a:spLocks noChangeShapeType="1"/>
              </p:cNvSpPr>
              <p:nvPr/>
            </p:nvSpPr>
            <p:spPr bwMode="auto">
              <a:xfrm>
                <a:off x="703" y="845"/>
                <a:ext cx="136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51" name="Line 26"/>
              <p:cNvSpPr>
                <a:spLocks noChangeShapeType="1"/>
              </p:cNvSpPr>
              <p:nvPr/>
            </p:nvSpPr>
            <p:spPr bwMode="auto">
              <a:xfrm>
                <a:off x="839" y="84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52" name="Line 27"/>
              <p:cNvSpPr>
                <a:spLocks noChangeShapeType="1"/>
              </p:cNvSpPr>
              <p:nvPr/>
            </p:nvSpPr>
            <p:spPr bwMode="auto">
              <a:xfrm>
                <a:off x="839" y="981"/>
                <a:ext cx="134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53" name="Line 28"/>
              <p:cNvSpPr>
                <a:spLocks noChangeShapeType="1"/>
              </p:cNvSpPr>
              <p:nvPr/>
            </p:nvSpPr>
            <p:spPr bwMode="auto">
              <a:xfrm flipV="1">
                <a:off x="973" y="799"/>
                <a:ext cx="0" cy="18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11" name="Rectangle 30"/>
              <p:cNvSpPr/>
              <p:nvPr/>
            </p:nvSpPr>
            <p:spPr>
              <a:xfrm>
                <a:off x="703" y="798"/>
                <a:ext cx="363" cy="136"/>
              </a:xfrm>
              <a:prstGeom prst="rect">
                <a:avLst/>
              </a:prstGeom>
              <a:noFill/>
              <a:ln w="28575" cap="flat" cmpd="sng">
                <a:solidFill>
                  <a:srgbClr val="CC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" name="Rectangle 30"/>
              <p:cNvSpPr/>
              <p:nvPr/>
            </p:nvSpPr>
            <p:spPr>
              <a:xfrm>
                <a:off x="702" y="799"/>
                <a:ext cx="363" cy="136"/>
              </a:xfrm>
              <a:prstGeom prst="rect">
                <a:avLst/>
              </a:prstGeom>
              <a:noFill/>
              <a:ln w="28575" cap="flat" cmpd="sng">
                <a:solidFill>
                  <a:srgbClr val="CC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0" name="文本框 99"/>
          <p:cNvSpPr txBox="1"/>
          <p:nvPr/>
        </p:nvSpPr>
        <p:spPr>
          <a:xfrm>
            <a:off x="342265" y="1536700"/>
            <a:ext cx="851979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88950"/>
            <a:r>
              <a:rPr lang="en-US" altLang="zh-CN" sz="320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  </a:t>
            </a:r>
            <a:r>
              <a:rPr lang="zh-CN" sz="320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在学院党委、院长室的正确领导下，综高一部秉持“目标引领、教干率先、群策群力、敬业奉献”的十六字管理方针，紧紧围绕建设“市内一流、省内知名、百姓满意”高品质综高的办学目标，凝心聚力，务实苦干，锐意改革，勇毅拼搏。</a:t>
            </a:r>
            <a:endParaRPr lang="zh-CN" altLang="en-US" sz="3200"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二、管理方针与发展定位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-1905" y="535305"/>
            <a:ext cx="914590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三、发展思路与举措</a:t>
            </a:r>
            <a:endParaRPr lang="en-US" altLang="zh-CN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4965" y="1252855"/>
            <a:ext cx="8253095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ts val="2400"/>
              </a:lnSpc>
            </a:pPr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1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、加强单招考纲研究，把准高考最新方向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2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、</a:t>
            </a:r>
            <a:r>
              <a:rPr lang="zh-CN" altLang="en-US" sz="3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科学制定各项计划，认真落实计划内容</a:t>
            </a:r>
            <a:endParaRPr lang="zh-CN" altLang="en-US" sz="3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3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、</a:t>
            </a:r>
            <a:r>
              <a:rPr lang="zh-CN" altLang="en-US" sz="3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重视综高团队建设，打造优质高效课堂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4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、夯实重点学科教学，拉长短板学科长度</a:t>
            </a: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5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、</a:t>
            </a:r>
            <a:r>
              <a:rPr lang="zh-CN" altLang="en-US" sz="3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细化管理考核举措，促进“三风”建设</a:t>
            </a:r>
            <a:endParaRPr lang="zh-CN" altLang="en-US" sz="3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endParaRPr lang="zh-CN" altLang="en-US" sz="3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r>
              <a:rPr lang="en-US" altLang="zh-CN" sz="3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6</a:t>
            </a:r>
            <a:r>
              <a:rPr lang="zh-CN" altLang="en-US" sz="3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、提升</a:t>
            </a:r>
            <a:r>
              <a:rPr lang="zh-CN" altLang="en-US" sz="3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隶书" panose="02010509060101010101" charset="-122"/>
                <a:ea typeface="隶书" panose="02010509060101010101" charset="-122"/>
                <a:sym typeface="+mn-ea"/>
              </a:rPr>
              <a:t>学生学习兴趣，激发学生学习斗志</a:t>
            </a:r>
            <a:endParaRPr lang="zh-CN" altLang="en-US" sz="3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endParaRPr lang="zh-CN" altLang="en-US" sz="3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endParaRPr lang="zh-CN" altLang="en-US" sz="32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  <a:p>
            <a:pPr fontAlgn="auto">
              <a:lnSpc>
                <a:spcPts val="2400"/>
              </a:lnSpc>
            </a:pPr>
            <a:endParaRPr lang="zh-CN" altLang="en-US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隶书" panose="02010509060101010101" charset="-122"/>
              <a:ea typeface="隶书" panose="020105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7858" name="矩形 377857"/>
          <p:cNvSpPr/>
          <p:nvPr/>
        </p:nvSpPr>
        <p:spPr>
          <a:xfrm>
            <a:off x="684213" y="2205038"/>
            <a:ext cx="6767512" cy="20764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 b="1" i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楷体_GB2312" charset="0"/>
                <a:ea typeface="楷体_GB2312" charset="0"/>
              </a:rPr>
              <a:t>THANK YOU</a:t>
            </a:r>
            <a:endParaRPr lang="zh-CN" altLang="en-US" sz="3600" b="1" i="1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rome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292TGp_silent night_light</Template>
  <TotalTime>0</TotalTime>
  <Words>466</Words>
  <Application>WPS 演示</Application>
  <PresentationFormat>在屏幕上显示</PresentationFormat>
  <Paragraphs>34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Arial</vt:lpstr>
      <vt:lpstr>宋体</vt:lpstr>
      <vt:lpstr>Wingdings</vt:lpstr>
      <vt:lpstr>Arial Black</vt:lpstr>
      <vt:lpstr>Times New Roman</vt:lpstr>
      <vt:lpstr>隶书</vt:lpstr>
      <vt:lpstr>MS PGothic</vt:lpstr>
      <vt:lpstr>News Gothic MT</vt:lpstr>
      <vt:lpstr>华文新魏</vt:lpstr>
      <vt:lpstr>楷体_GB2312</vt:lpstr>
      <vt:lpstr>新宋体</vt:lpstr>
      <vt:lpstr>微软雅黑</vt:lpstr>
      <vt:lpstr>Arial Unicode MS</vt:lpstr>
      <vt:lpstr>Calibri</vt:lpstr>
      <vt:lpstr>chrome</vt:lpstr>
      <vt:lpstr>PowerPoint 演示文稿</vt:lpstr>
      <vt:lpstr>一、综高一部目前概况</vt:lpstr>
      <vt:lpstr>二、管理方针与发展定位</vt:lpstr>
      <vt:lpstr>PowerPoint 演示文稿</vt:lpstr>
      <vt:lpstr>PowerPoint 演示文稿</vt:lpstr>
    </vt:vector>
  </TitlesOfParts>
  <Company>chances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 Power Template</dc:title>
  <dc:creator>j</dc:creator>
  <cp:lastModifiedBy>西水落霞</cp:lastModifiedBy>
  <cp:revision>160</cp:revision>
  <dcterms:created xsi:type="dcterms:W3CDTF">2007-07-24T14:55:00Z</dcterms:created>
  <dcterms:modified xsi:type="dcterms:W3CDTF">2021-01-28T05:13:22Z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