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slideLayouts/slideLayout25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6" r:id="rId2"/>
    <p:sldMasterId id="2147483720" r:id="rId3"/>
  </p:sldMasterIdLst>
  <p:sldIdLst>
    <p:sldId id="258" r:id="rId4"/>
    <p:sldId id="259" r:id="rId5"/>
    <p:sldId id="264" r:id="rId6"/>
    <p:sldId id="262" r:id="rId7"/>
    <p:sldId id="263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</p:sldIdLst>
  <p:sldSz cx="9144000" cy="5143500" type="screen16x9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372" y="-8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5D46C60-FD31-4BB8-B328-725BC2F6E638}" type="datetimeFigureOut">
              <a:rPr lang="zh-CN" altLang="en-US" smtClean="0"/>
              <a:t>2021/1/27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B8D9DC-B926-4FFB-A00D-ABA080B0CD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5D46C60-FD31-4BB8-B328-725BC2F6E638}" type="datetimeFigureOut">
              <a:rPr lang="zh-CN" altLang="en-US" smtClean="0"/>
              <a:t>2021/1/27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B8D9DC-B926-4FFB-A00D-ABA080B0CD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158356"/>
            <a:ext cx="2057400" cy="4436269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1" y="158356"/>
            <a:ext cx="6019800" cy="4436269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5D46C60-FD31-4BB8-B328-725BC2F6E638}" type="datetimeFigureOut">
              <a:rPr lang="zh-CN" altLang="en-US" smtClean="0"/>
              <a:t>2021/1/27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B8D9DC-B926-4FFB-A00D-ABA080B0CD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9A75E59-BA2E-4BDB-85EF-B71CE0E3B52F}" type="datetimeFigureOut">
              <a:rPr lang="en-US"/>
              <a:pPr/>
              <a:t>1/27/2021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9CECA3-CB10-4D50-977B-7364072ADFF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332CE83-5CA3-430D-AC2F-AF0A9CC88EFB}" type="datetimeFigureOut">
              <a:rPr lang="en-US"/>
              <a:pPr/>
              <a:t>1/27/2021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482839-75B4-45A7-A4ED-491DEF3DDB9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6031AF5-56D1-4FA0-9EF7-78BB24EA0E46}" type="datetimeFigureOut">
              <a:rPr lang="en-US"/>
              <a:pPr/>
              <a:t>1/27/2021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5C7C1-0566-4CBD-8DEA-20563C27405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1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09DFA99-96DE-4D8C-8BF3-34A83A4341C8}" type="datetimeFigureOut">
              <a:rPr lang="en-US"/>
              <a:pPr/>
              <a:t>1/27/2021</a:t>
            </a:fld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B5B33F-05E9-44B3-91A0-C7FF58C8D5C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597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11CA8A1-4212-4F3E-BFCD-087FD7663BE2}" type="datetimeFigureOut">
              <a:rPr lang="en-US"/>
              <a:pPr/>
              <a:t>1/27/2021</a:t>
            </a:fld>
            <a:endParaRPr 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03FB09-14C8-451D-8525-808DBFC1C85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CDE76E9-58E0-45EE-9EE4-40DC789C89A5}" type="datetimeFigureOut">
              <a:rPr lang="en-US"/>
              <a:pPr/>
              <a:t>1/27/2021</a:t>
            </a:fld>
            <a:endParaRPr 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96062D-8BAB-4A42-AB28-76E6A77DD74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6285D3E-3E25-4735-8F3A-46EA6947E493}" type="datetimeFigureOut">
              <a:rPr lang="en-US"/>
              <a:pPr/>
              <a:t>1/27/2021</a:t>
            </a:fld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FDFF44-FD43-43A9-8D82-51A222D36D8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90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DDAD492-24E9-4713-9FDE-E82F7679D89E}" type="datetimeFigureOut">
              <a:rPr lang="en-US"/>
              <a:pPr/>
              <a:t>1/27/2021</a:t>
            </a:fld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6AFA1-EED2-45EC-ADCC-28E745DBA49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5D46C60-FD31-4BB8-B328-725BC2F6E638}" type="datetimeFigureOut">
              <a:rPr lang="zh-CN" altLang="en-US" smtClean="0"/>
              <a:t>2021/1/27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B8D9DC-B926-4FFB-A00D-ABA080B0CD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BA5525C-7DA2-4EF0-B453-432CF33C5DD8}" type="datetimeFigureOut">
              <a:rPr lang="en-US"/>
              <a:pPr/>
              <a:t>1/27/2021</a:t>
            </a:fld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3D4E55-D145-40AD-A870-878C12E48A6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E42D15C-3A22-49AE-BD3B-F63EE227059D}" type="datetimeFigureOut">
              <a:rPr lang="en-US"/>
              <a:pPr/>
              <a:t>1/27/2021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D5564B-FF7E-43C0-A339-85626C05F9D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158356"/>
            <a:ext cx="2057400" cy="4436269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1" y="158356"/>
            <a:ext cx="6019800" cy="4436269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99C0220-F173-4DE5-ABD6-6F6439A45B79}" type="datetimeFigureOut">
              <a:rPr lang="en-US"/>
              <a:pPr/>
              <a:t>1/27/2021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42478D-9476-4B36-80F9-68F72D8A6F0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直角三角形 9"/>
          <p:cNvSpPr/>
          <p:nvPr/>
        </p:nvSpPr>
        <p:spPr>
          <a:xfrm>
            <a:off x="1" y="3498110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标题 8"/>
          <p:cNvSpPr>
            <a:spLocks noGrp="1"/>
          </p:cNvSpPr>
          <p:nvPr>
            <p:ph type="ctrTitle"/>
          </p:nvPr>
        </p:nvSpPr>
        <p:spPr>
          <a:xfrm>
            <a:off x="685800" y="1314453"/>
            <a:ext cx="7772400" cy="137232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17" name="副标题 16"/>
          <p:cNvSpPr>
            <a:spLocks noGrp="1"/>
          </p:cNvSpPr>
          <p:nvPr>
            <p:ph type="subTitle" idx="1"/>
          </p:nvPr>
        </p:nvSpPr>
        <p:spPr>
          <a:xfrm>
            <a:off x="685800" y="2708705"/>
            <a:ext cx="7772400" cy="899778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zh-CN" altLang="en-US" smtClean="0"/>
              <a:t>单击此处编辑母版副标题样式</a:t>
            </a:r>
            <a:endParaRPr kumimoji="0" lang="en-US"/>
          </a:p>
        </p:txBody>
      </p:sp>
      <p:grpSp>
        <p:nvGrpSpPr>
          <p:cNvPr id="2" name="组合 1"/>
          <p:cNvGrpSpPr/>
          <p:nvPr/>
        </p:nvGrpSpPr>
        <p:grpSpPr>
          <a:xfrm>
            <a:off x="-3764" y="3714750"/>
            <a:ext cx="9147765" cy="1434066"/>
            <a:chOff x="-3765" y="4832896"/>
            <a:chExt cx="9147765" cy="2032192"/>
          </a:xfrm>
        </p:grpSpPr>
        <p:sp>
          <p:nvSpPr>
            <p:cNvPr id="7" name="任意多边形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任意多边形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任意多边形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直接连接符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日期占位符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9A75E59-BA2E-4BDB-85EF-B71CE0E3B52F}" type="datetimeFigureOut">
              <a:rPr lang="en-US" smtClean="0"/>
              <a:pPr/>
              <a:t>1/27/2021</a:t>
            </a:fld>
            <a:endParaRPr lang="en-US"/>
          </a:p>
        </p:txBody>
      </p:sp>
      <p:sp>
        <p:nvSpPr>
          <p:cNvPr id="19" name="页脚占位符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灯片编号占位符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3B9CECA3-CB10-4D50-977B-7364072ADF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332CE83-5CA3-430D-AC2F-AF0A9CC88EFB}" type="datetimeFigureOut">
              <a:rPr lang="en-US" smtClean="0"/>
              <a:pPr/>
              <a:t>1/27/2021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4482839-75B4-45A7-A4ED-491DEF3DDB9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标题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76" y="794784"/>
            <a:ext cx="7772400" cy="13716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3922713" y="2198784"/>
            <a:ext cx="4572000" cy="1091166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6031AF5-56D1-4FA0-9EF7-78BB24EA0E46}" type="datetimeFigureOut">
              <a:rPr lang="en-US" smtClean="0"/>
              <a:pPr/>
              <a:t>1/27/2021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5C7C1-0566-4CBD-8DEA-20563C27405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燕尾形 6"/>
          <p:cNvSpPr/>
          <p:nvPr/>
        </p:nvSpPr>
        <p:spPr>
          <a:xfrm>
            <a:off x="3636680" y="2254104"/>
            <a:ext cx="182880" cy="17145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燕尾形 7"/>
          <p:cNvSpPr/>
          <p:nvPr/>
        </p:nvSpPr>
        <p:spPr>
          <a:xfrm>
            <a:off x="3450264" y="2254104"/>
            <a:ext cx="182880" cy="17145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1" y="1110997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110997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09DFA99-96DE-4D8C-8BF3-34A83A4341C8}" type="datetimeFigureOut">
              <a:rPr lang="en-US" smtClean="0"/>
              <a:pPr/>
              <a:t>1/27/2021</a:t>
            </a:fld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1B5B33F-05E9-44B3-91A0-C7FF58C8D5C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标题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8"/>
            <a:ext cx="8229600" cy="85725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4057650"/>
            <a:ext cx="4040188" cy="5715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3"/>
          </p:nvPr>
        </p:nvSpPr>
        <p:spPr>
          <a:xfrm>
            <a:off x="4645029" y="4057650"/>
            <a:ext cx="4041775" cy="5715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5" name="内容占位符 4"/>
          <p:cNvSpPr>
            <a:spLocks noGrp="1"/>
          </p:cNvSpPr>
          <p:nvPr>
            <p:ph sz="quarter" idx="2"/>
          </p:nvPr>
        </p:nvSpPr>
        <p:spPr>
          <a:xfrm>
            <a:off x="457200" y="1083222"/>
            <a:ext cx="4040188" cy="2956322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8" y="1083222"/>
            <a:ext cx="4041775" cy="2956322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11CA8A1-4212-4F3E-BFCD-087FD7663BE2}" type="datetimeFigureOut">
              <a:rPr lang="en-US" smtClean="0"/>
              <a:pPr/>
              <a:t>1/27/2021</a:t>
            </a:fld>
            <a:endParaRPr 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D03FB09-14C8-451D-8525-808DBFC1C8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CDE76E9-58E0-45EE-9EE4-40DC789C89A5}" type="datetimeFigureOut">
              <a:rPr lang="en-US" smtClean="0"/>
              <a:pPr/>
              <a:t>1/27/2021</a:t>
            </a:fld>
            <a:endParaRPr 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796062D-8BAB-4A42-AB28-76E6A77DD74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6285D3E-3E25-4735-8F3A-46EA6947E493}" type="datetimeFigureOut">
              <a:rPr lang="en-US" smtClean="0"/>
              <a:pPr/>
              <a:t>1/27/2021</a:t>
            </a:fld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AFDFF44-FD43-43A9-8D82-51A222D36D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5D46C60-FD31-4BB8-B328-725BC2F6E638}" type="datetimeFigureOut">
              <a:rPr lang="zh-CN" altLang="en-US" smtClean="0"/>
              <a:t>2021/1/27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B8D9DC-B926-4FFB-A00D-ABA080B0CD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14401" y="3657600"/>
            <a:ext cx="7481776" cy="3429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2"/>
          </p:nvPr>
        </p:nvSpPr>
        <p:spPr>
          <a:xfrm>
            <a:off x="4419600" y="4016327"/>
            <a:ext cx="3974592" cy="6858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1"/>
          </p:nvPr>
        </p:nvSpPr>
        <p:spPr>
          <a:xfrm>
            <a:off x="914401" y="205740"/>
            <a:ext cx="7479792" cy="3429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727032" y="4805958"/>
            <a:ext cx="1920240" cy="274320"/>
          </a:xfrm>
        </p:spPr>
        <p:txBody>
          <a:bodyPr/>
          <a:lstStyle>
            <a:extLst/>
          </a:lstStyle>
          <a:p>
            <a:fld id="{8DDAD492-24E9-4713-9FDE-E82F7679D89E}" type="datetimeFigureOut">
              <a:rPr lang="en-US" smtClean="0"/>
              <a:pPr/>
              <a:t>1/27/2021</a:t>
            </a:fld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6AFA1-EED2-45EC-ADCC-28E745DBA4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141232" y="4082552"/>
            <a:ext cx="7162800" cy="486174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28601" y="142476"/>
            <a:ext cx="8686800" cy="329184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zh-CN" altLang="en-US" smtClean="0"/>
              <a:t>单击图标添加图片</a:t>
            </a:r>
            <a:endParaRPr kumimoji="0" 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BA5525C-7DA2-4EF0-B453-432CF33C5DD8}" type="datetimeFigureOut">
              <a:rPr lang="en-US" smtClean="0"/>
              <a:pPr/>
              <a:t>1/27/2021</a:t>
            </a:fld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380075" y="4805958"/>
            <a:ext cx="2350681" cy="27384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A3D4E55-D145-40AD-A870-878C12E48A6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28600" y="3648842"/>
            <a:ext cx="8075432" cy="422004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8" name="任意多边形 7"/>
          <p:cNvSpPr>
            <a:spLocks/>
          </p:cNvSpPr>
          <p:nvPr/>
        </p:nvSpPr>
        <p:spPr bwMode="auto">
          <a:xfrm>
            <a:off x="499273" y="4458704"/>
            <a:ext cx="4940624" cy="69080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任意多边形 8"/>
          <p:cNvSpPr>
            <a:spLocks/>
          </p:cNvSpPr>
          <p:nvPr/>
        </p:nvSpPr>
        <p:spPr bwMode="auto">
          <a:xfrm>
            <a:off x="485719" y="4454259"/>
            <a:ext cx="3690451" cy="70008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直角三角形 9"/>
          <p:cNvSpPr>
            <a:spLocks/>
          </p:cNvSpPr>
          <p:nvPr/>
        </p:nvSpPr>
        <p:spPr bwMode="auto">
          <a:xfrm>
            <a:off x="-6041" y="4343441"/>
            <a:ext cx="3402314" cy="810651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直接连接符 10"/>
          <p:cNvCxnSpPr/>
          <p:nvPr/>
        </p:nvCxnSpPr>
        <p:spPr>
          <a:xfrm>
            <a:off x="-9235" y="4340806"/>
            <a:ext cx="3405509" cy="813287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燕尾形 11"/>
          <p:cNvSpPr/>
          <p:nvPr/>
        </p:nvSpPr>
        <p:spPr>
          <a:xfrm>
            <a:off x="8664112" y="3741330"/>
            <a:ext cx="182880" cy="17145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燕尾形 12"/>
          <p:cNvSpPr/>
          <p:nvPr/>
        </p:nvSpPr>
        <p:spPr>
          <a:xfrm>
            <a:off x="8477696" y="3741330"/>
            <a:ext cx="182880" cy="17145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1" y="1110998"/>
            <a:ext cx="8229600" cy="3289553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E42D15C-3A22-49AE-BD3B-F63EE227059D}" type="datetimeFigureOut">
              <a:rPr lang="en-US" smtClean="0"/>
              <a:pPr/>
              <a:t>1/27/2021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CD5564B-FF7E-43C0-A339-85626C05F9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844013" y="205982"/>
            <a:ext cx="1777470" cy="4194571"/>
          </a:xfrm>
        </p:spPr>
        <p:txBody>
          <a:bodyPr vert="eaVert"/>
          <a:lstStyle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81"/>
            <a:ext cx="6324600" cy="419457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99C0220-F173-4DE5-ABD6-6F6439A45B79}" type="datetimeFigureOut">
              <a:rPr lang="en-US" smtClean="0"/>
              <a:pPr/>
              <a:t>1/27/2021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242478D-9476-4B36-80F9-68F72D8A6F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1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5D46C60-FD31-4BB8-B328-725BC2F6E638}" type="datetimeFigureOut">
              <a:rPr lang="zh-CN" altLang="en-US" smtClean="0"/>
              <a:t>2021/1/27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B8D9DC-B926-4FFB-A00D-ABA080B0CD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597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5D46C60-FD31-4BB8-B328-725BC2F6E638}" type="datetimeFigureOut">
              <a:rPr lang="zh-CN" altLang="en-US" smtClean="0"/>
              <a:t>2021/1/27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B8D9DC-B926-4FFB-A00D-ABA080B0CD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5D46C60-FD31-4BB8-B328-725BC2F6E638}" type="datetimeFigureOut">
              <a:rPr lang="zh-CN" altLang="en-US" smtClean="0"/>
              <a:t>2021/1/27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B8D9DC-B926-4FFB-A00D-ABA080B0CD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5D46C60-FD31-4BB8-B328-725BC2F6E638}" type="datetimeFigureOut">
              <a:rPr lang="zh-CN" altLang="en-US" smtClean="0"/>
              <a:t>2021/1/27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B8D9DC-B926-4FFB-A00D-ABA080B0CD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90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5D46C60-FD31-4BB8-B328-725BC2F6E638}" type="datetimeFigureOut">
              <a:rPr lang="zh-CN" altLang="en-US" smtClean="0"/>
              <a:t>2021/1/27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B8D9DC-B926-4FFB-A00D-ABA080B0CD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5D46C60-FD31-4BB8-B328-725BC2F6E638}" type="datetimeFigureOut">
              <a:rPr lang="zh-CN" altLang="en-US" smtClean="0"/>
              <a:t>2021/1/27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B8D9DC-B926-4FFB-A00D-ABA080B0CD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-15479"/>
            <a:ext cx="9144000" cy="1078707"/>
          </a:xfrm>
          <a:prstGeom prst="rect">
            <a:avLst/>
          </a:prstGeom>
          <a:solidFill>
            <a:srgbClr val="243AA8"/>
          </a:solidFill>
          <a:ln w="9525" cmpd="sng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027" name="Text Box 3"/>
          <p:cNvSpPr txBox="1">
            <a:spLocks noChangeArrowheads="1"/>
          </p:cNvSpPr>
          <p:nvPr/>
        </p:nvSpPr>
        <p:spPr bwMode="auto">
          <a:xfrm>
            <a:off x="15875" y="5056587"/>
            <a:ext cx="9128125" cy="86915"/>
          </a:xfrm>
          <a:prstGeom prst="rect">
            <a:avLst/>
          </a:prstGeom>
          <a:solidFill>
            <a:srgbClr val="C1C1C1"/>
          </a:solidFill>
          <a:ln w="9525">
            <a:noFill/>
            <a:miter lim="800000"/>
            <a:headEnd/>
            <a:tailEnd/>
          </a:ln>
        </p:spPr>
        <p:txBody>
          <a:bodyPr lIns="36000" tIns="7200" rIns="36000" bIns="18000" anchor="ctr"/>
          <a:lstStyle/>
          <a:p>
            <a:pPr eaLnBrk="0" hangingPunct="0"/>
            <a:endParaRPr lang="en-US" sz="100"/>
          </a:p>
        </p:txBody>
      </p:sp>
      <p:sp>
        <p:nvSpPr>
          <p:cNvPr id="1028" name="Text Box 4"/>
          <p:cNvSpPr txBox="1">
            <a:spLocks noChangeArrowheads="1"/>
          </p:cNvSpPr>
          <p:nvPr/>
        </p:nvSpPr>
        <p:spPr bwMode="auto">
          <a:xfrm>
            <a:off x="15875" y="-7144"/>
            <a:ext cx="9144000" cy="82154"/>
          </a:xfrm>
          <a:prstGeom prst="rect">
            <a:avLst/>
          </a:prstGeom>
          <a:solidFill>
            <a:srgbClr val="C1C1C1"/>
          </a:solidFill>
          <a:ln w="9525">
            <a:noFill/>
            <a:miter lim="800000"/>
            <a:headEnd/>
            <a:tailEnd/>
          </a:ln>
        </p:spPr>
        <p:txBody>
          <a:bodyPr lIns="36000" tIns="7200" rIns="36000" bIns="18000" anchor="ctr"/>
          <a:lstStyle/>
          <a:p>
            <a:pPr eaLnBrk="0" hangingPunct="0"/>
            <a:endParaRPr lang="en-US" sz="10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57201" y="158353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1" y="1200151"/>
            <a:ext cx="8229600" cy="3394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/>
            </a:lvl1pPr>
          </a:lstStyle>
          <a:p>
            <a:fld id="{55D46C60-FD31-4BB8-B328-725BC2F6E638}" type="datetimeFigureOut">
              <a:rPr lang="zh-CN" altLang="en-US" smtClean="0"/>
              <a:t>2021/1/27</a:t>
            </a:fld>
            <a:endParaRPr lang="zh-CN" altLang="en-US"/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1" y="4683919"/>
            <a:ext cx="2895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/>
            </a:lvl1pPr>
          </a:lstStyle>
          <a:p>
            <a:endParaRPr lang="zh-CN" altLang="en-US"/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1" y="4683919"/>
            <a:ext cx="2133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/>
            </a:lvl1pPr>
          </a:lstStyle>
          <a:p>
            <a:fld id="{26B8D9DC-B926-4FFB-A00D-ABA080B0CD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>
    <p:fade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itchFamily="34" charset="0"/>
          <a:ea typeface="隶书" pitchFamily="1" charset="-122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itchFamily="34" charset="0"/>
          <a:ea typeface="隶书" pitchFamily="1" charset="-122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itchFamily="34" charset="0"/>
          <a:ea typeface="隶书" pitchFamily="1" charset="-122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itchFamily="34" charset="0"/>
          <a:ea typeface="隶书" pitchFamily="1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itchFamily="34" charset="0"/>
          <a:ea typeface="隶书" pitchFamily="1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itchFamily="34" charset="0"/>
          <a:ea typeface="隶书" pitchFamily="1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itchFamily="34" charset="0"/>
          <a:ea typeface="隶书" pitchFamily="1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itchFamily="34" charset="0"/>
          <a:ea typeface="隶书" pitchFamily="1" charset="-122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Blip>
          <a:blip r:embed="rId13"/>
        </a:buBlip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Blip>
          <a:blip r:embed="rId13"/>
        </a:buBlip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Blip>
          <a:blip r:embed="rId13"/>
        </a:buBlip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Blip>
          <a:blip r:embed="rId13"/>
        </a:buBlip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Blip>
          <a:blip r:embed="rId13"/>
        </a:buBlip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Blip>
          <a:blip r:embed="rId13"/>
        </a:buBlip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Blip>
          <a:blip r:embed="rId13"/>
        </a:buBlip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57201" y="158353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2051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1" y="1200151"/>
            <a:ext cx="8229600" cy="3394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/>
            </a:lvl1pPr>
          </a:lstStyle>
          <a:p>
            <a:fld id="{7D8C72E3-6532-4D4F-917A-06A26FB9B05C}" type="datetimeFigureOut">
              <a:rPr lang="en-US"/>
              <a:pPr/>
              <a:t>1/27/2021</a:t>
            </a:fld>
            <a:endParaRPr lang="en-US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1" y="4683919"/>
            <a:ext cx="2895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/>
            </a:lvl1pPr>
          </a:lstStyle>
          <a:p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1" y="4683919"/>
            <a:ext cx="2133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/>
            </a:lvl1pPr>
          </a:lstStyle>
          <a:p>
            <a:fld id="{66C7D59D-E017-4C61-B0B7-E4F2432660B3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>
    <p:fade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itchFamily="34" charset="0"/>
          <a:ea typeface="隶书" pitchFamily="1" charset="-122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itchFamily="34" charset="0"/>
          <a:ea typeface="隶书" pitchFamily="1" charset="-122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itchFamily="34" charset="0"/>
          <a:ea typeface="隶书" pitchFamily="1" charset="-122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itchFamily="34" charset="0"/>
          <a:ea typeface="隶书" pitchFamily="1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itchFamily="34" charset="0"/>
          <a:ea typeface="隶书" pitchFamily="1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itchFamily="34" charset="0"/>
          <a:ea typeface="隶书" pitchFamily="1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itchFamily="34" charset="0"/>
          <a:ea typeface="隶书" pitchFamily="1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itchFamily="34" charset="0"/>
          <a:ea typeface="隶书" pitchFamily="1" charset="-122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Blip>
          <a:blip r:embed="rId15"/>
        </a:buBlip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Blip>
          <a:blip r:embed="rId15"/>
        </a:buBlip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任意多边形 12"/>
          <p:cNvSpPr>
            <a:spLocks/>
          </p:cNvSpPr>
          <p:nvPr/>
        </p:nvSpPr>
        <p:spPr bwMode="auto">
          <a:xfrm>
            <a:off x="499273" y="4458704"/>
            <a:ext cx="4940624" cy="69080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任意多边形 11"/>
          <p:cNvSpPr>
            <a:spLocks/>
          </p:cNvSpPr>
          <p:nvPr/>
        </p:nvSpPr>
        <p:spPr bwMode="auto">
          <a:xfrm>
            <a:off x="485719" y="4454259"/>
            <a:ext cx="3690451" cy="70008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直角三角形 13"/>
          <p:cNvSpPr>
            <a:spLocks/>
          </p:cNvSpPr>
          <p:nvPr/>
        </p:nvSpPr>
        <p:spPr bwMode="auto">
          <a:xfrm>
            <a:off x="-6041" y="4343441"/>
            <a:ext cx="3402314" cy="810651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直接连接符 14"/>
          <p:cNvCxnSpPr/>
          <p:nvPr/>
        </p:nvCxnSpPr>
        <p:spPr>
          <a:xfrm>
            <a:off x="-9235" y="4340806"/>
            <a:ext cx="3405509" cy="813287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标题占位符 8"/>
          <p:cNvSpPr>
            <a:spLocks noGrp="1"/>
          </p:cNvSpPr>
          <p:nvPr>
            <p:ph type="title"/>
          </p:nvPr>
        </p:nvSpPr>
        <p:spPr>
          <a:xfrm>
            <a:off x="457201" y="205978"/>
            <a:ext cx="8229600" cy="85725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0" name="文本占位符 29"/>
          <p:cNvSpPr>
            <a:spLocks noGrp="1"/>
          </p:cNvSpPr>
          <p:nvPr>
            <p:ph type="body" idx="1"/>
          </p:nvPr>
        </p:nvSpPr>
        <p:spPr>
          <a:xfrm>
            <a:off x="457201" y="1110997"/>
            <a:ext cx="8229600" cy="3394472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  <a:p>
            <a:pPr lvl="1" eaLnBrk="1" latinLnBrk="0" hangingPunct="1"/>
            <a:r>
              <a:rPr kumimoji="0" lang="zh-CN" altLang="en-US" smtClean="0"/>
              <a:t>第二级</a:t>
            </a:r>
          </a:p>
          <a:p>
            <a:pPr lvl="2" eaLnBrk="1" latinLnBrk="0" hangingPunct="1"/>
            <a:r>
              <a:rPr kumimoji="0" lang="zh-CN" altLang="en-US" smtClean="0"/>
              <a:t>第三级</a:t>
            </a:r>
          </a:p>
          <a:p>
            <a:pPr lvl="3" eaLnBrk="1" latinLnBrk="0" hangingPunct="1"/>
            <a:r>
              <a:rPr kumimoji="0" lang="zh-CN" altLang="en-US" smtClean="0"/>
              <a:t>第四级</a:t>
            </a:r>
          </a:p>
          <a:p>
            <a:pPr lvl="4" eaLnBrk="1" latinLnBrk="0" hangingPunct="1"/>
            <a:r>
              <a:rPr kumimoji="0" lang="zh-CN" altLang="en-US" smtClean="0"/>
              <a:t>第五级</a:t>
            </a:r>
            <a:endParaRPr kumimoji="0" lang="en-US"/>
          </a:p>
        </p:txBody>
      </p:sp>
      <p:sp>
        <p:nvSpPr>
          <p:cNvPr id="10" name="日期占位符 9"/>
          <p:cNvSpPr>
            <a:spLocks noGrp="1"/>
          </p:cNvSpPr>
          <p:nvPr>
            <p:ph type="dt" sz="half" idx="2"/>
          </p:nvPr>
        </p:nvSpPr>
        <p:spPr>
          <a:xfrm>
            <a:off x="6727032" y="4805958"/>
            <a:ext cx="1920240" cy="27432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5D46C60-FD31-4BB8-B328-725BC2F6E638}" type="datetimeFigureOut">
              <a:rPr lang="zh-CN" altLang="en-US" smtClean="0"/>
              <a:t>2021/1/27</a:t>
            </a:fld>
            <a:endParaRPr lang="zh-CN" altLang="en-US"/>
          </a:p>
        </p:txBody>
      </p:sp>
      <p:sp>
        <p:nvSpPr>
          <p:cNvPr id="22" name="页脚占位符 21"/>
          <p:cNvSpPr>
            <a:spLocks noGrp="1"/>
          </p:cNvSpPr>
          <p:nvPr>
            <p:ph type="ftr" sz="quarter" idx="3"/>
          </p:nvPr>
        </p:nvSpPr>
        <p:spPr>
          <a:xfrm>
            <a:off x="4380075" y="4805958"/>
            <a:ext cx="2350681" cy="273844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zh-CN" altLang="en-US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4"/>
          </p:nvPr>
        </p:nvSpPr>
        <p:spPr>
          <a:xfrm>
            <a:off x="8647272" y="4805958"/>
            <a:ext cx="365760" cy="273844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26B8D9DC-B926-4FFB-A00D-ABA080B0CD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内容占位符 4"/>
          <p:cNvSpPr>
            <a:spLocks noGrp="1"/>
          </p:cNvSpPr>
          <p:nvPr>
            <p:ph idx="1"/>
          </p:nvPr>
        </p:nvSpPr>
        <p:spPr>
          <a:xfrm>
            <a:off x="457201" y="1131591"/>
            <a:ext cx="8229600" cy="3384376"/>
          </a:xfrm>
        </p:spPr>
        <p:txBody>
          <a:bodyPr>
            <a:normAutofit/>
          </a:bodyPr>
          <a:lstStyle/>
          <a:p>
            <a:r>
              <a:rPr lang="zh-CN" altLang="zh-CN" sz="3600" b="1" dirty="0" smtClean="0"/>
              <a:t>汽车运用与维修专业群发展汇</a:t>
            </a:r>
            <a:r>
              <a:rPr lang="zh-CN" altLang="zh-CN" sz="3600" b="1" dirty="0" smtClean="0"/>
              <a:t>报</a:t>
            </a:r>
            <a:endParaRPr lang="en-US" altLang="zh-CN" sz="3600" b="1" dirty="0" smtClean="0"/>
          </a:p>
          <a:p>
            <a:pPr algn="ctr"/>
            <a:endParaRPr lang="en-US" altLang="zh-CN" sz="3600" b="1" dirty="0" smtClean="0"/>
          </a:p>
          <a:p>
            <a:pPr algn="ctr"/>
            <a:r>
              <a:rPr lang="zh-CN" altLang="en-US" sz="3600" b="1" dirty="0" smtClean="0">
                <a:latin typeface="楷体_GB2312" pitchFamily="49" charset="-122"/>
                <a:ea typeface="楷体_GB2312" pitchFamily="49" charset="-122"/>
              </a:rPr>
              <a:t>陈树国</a:t>
            </a:r>
            <a:endParaRPr lang="en-US" altLang="zh-CN" sz="3600" b="1" dirty="0" smtClean="0">
              <a:latin typeface="楷体_GB2312" pitchFamily="49" charset="-122"/>
              <a:ea typeface="楷体_GB2312" pitchFamily="49" charset="-122"/>
            </a:endParaRPr>
          </a:p>
          <a:p>
            <a:pPr algn="ctr"/>
            <a:endParaRPr lang="en-US" altLang="zh-CN" sz="3600" b="1" dirty="0" smtClean="0">
              <a:latin typeface="楷体_GB2312" pitchFamily="49" charset="-122"/>
              <a:ea typeface="楷体_GB2312" pitchFamily="49" charset="-122"/>
            </a:endParaRPr>
          </a:p>
          <a:p>
            <a:pPr algn="ctr"/>
            <a:r>
              <a:rPr lang="en-US" altLang="zh-CN" sz="3600" b="1" dirty="0" smtClean="0">
                <a:latin typeface="楷体_GB2312" pitchFamily="49" charset="-122"/>
                <a:ea typeface="楷体_GB2312" pitchFamily="49" charset="-122"/>
              </a:rPr>
              <a:t>2021.01.29</a:t>
            </a:r>
            <a:endParaRPr lang="zh-CN" altLang="en-US" sz="3600" b="1" dirty="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627535"/>
            <a:ext cx="8229600" cy="504056"/>
          </a:xfrm>
        </p:spPr>
        <p:txBody>
          <a:bodyPr>
            <a:normAutofit fontScale="90000"/>
          </a:bodyPr>
          <a:lstStyle/>
          <a:p>
            <a:r>
              <a:rPr lang="zh-CN" altLang="zh-CN" dirty="0" smtClean="0"/>
              <a:t/>
            </a:r>
            <a:br>
              <a:rPr lang="zh-CN" altLang="zh-CN" dirty="0" smtClean="0"/>
            </a:br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457201" y="987574"/>
            <a:ext cx="8229600" cy="3600400"/>
          </a:xfrm>
        </p:spPr>
        <p:txBody>
          <a:bodyPr/>
          <a:lstStyle/>
          <a:p>
            <a:pPr>
              <a:buNone/>
            </a:pPr>
            <a:r>
              <a:rPr lang="zh-CN" altLang="zh-CN" sz="2400" dirty="0" smtClean="0"/>
              <a:t>（一）校企（校）合作现状</a:t>
            </a:r>
          </a:p>
          <a:p>
            <a:pPr>
              <a:buFont typeface="Wingdings" pitchFamily="2" charset="2"/>
              <a:buChar char="l"/>
            </a:pPr>
            <a:r>
              <a:rPr lang="zh-CN" altLang="en-US" sz="2400" b="1" dirty="0" smtClean="0"/>
              <a:t>校企合作：</a:t>
            </a:r>
            <a:endParaRPr lang="en-US" altLang="zh-CN" sz="2400" b="1" dirty="0" smtClean="0"/>
          </a:p>
          <a:p>
            <a:r>
              <a:rPr lang="zh-CN" altLang="zh-CN" sz="2400" dirty="0" smtClean="0"/>
              <a:t>中</a:t>
            </a:r>
            <a:r>
              <a:rPr lang="zh-CN" altLang="zh-CN" sz="2400" dirty="0" smtClean="0"/>
              <a:t>德诺浩（北京）教育科技股份有限公</a:t>
            </a:r>
            <a:r>
              <a:rPr lang="zh-CN" altLang="zh-CN" sz="2400" dirty="0" smtClean="0"/>
              <a:t>司</a:t>
            </a:r>
            <a:r>
              <a:rPr lang="en-US" altLang="zh-CN" sz="2400" dirty="0" smtClean="0"/>
              <a:t>—</a:t>
            </a:r>
            <a:r>
              <a:rPr lang="zh-CN" altLang="en-US" sz="2400" dirty="0" smtClean="0"/>
              <a:t>真合作</a:t>
            </a:r>
            <a:endParaRPr lang="en-US" altLang="zh-CN" sz="2400" dirty="0" smtClean="0"/>
          </a:p>
          <a:p>
            <a:endParaRPr lang="en-US" altLang="zh-CN" sz="2400" dirty="0" smtClean="0"/>
          </a:p>
          <a:p>
            <a:r>
              <a:rPr lang="zh-CN" altLang="zh-CN" sz="2400" dirty="0" smtClean="0"/>
              <a:t>上</a:t>
            </a:r>
            <a:r>
              <a:rPr lang="zh-CN" altLang="zh-CN" sz="2400" dirty="0" smtClean="0"/>
              <a:t>汽大通</a:t>
            </a:r>
            <a:r>
              <a:rPr lang="zh-CN" altLang="zh-CN" sz="2400" dirty="0" smtClean="0"/>
              <a:t>无锡</a:t>
            </a:r>
            <a:r>
              <a:rPr lang="zh-CN" altLang="en-US" sz="2400" dirty="0" smtClean="0"/>
              <a:t>分公司</a:t>
            </a:r>
            <a:endParaRPr lang="en-US" altLang="zh-CN" sz="2400" dirty="0" smtClean="0"/>
          </a:p>
          <a:p>
            <a:r>
              <a:rPr lang="zh-CN" altLang="zh-CN" sz="2400" dirty="0" smtClean="0"/>
              <a:t>上汽</a:t>
            </a:r>
            <a:r>
              <a:rPr lang="zh-CN" altLang="en-US" sz="2400" dirty="0" smtClean="0"/>
              <a:t>集团</a:t>
            </a:r>
            <a:r>
              <a:rPr lang="zh-CN" altLang="zh-CN" sz="2400" dirty="0" smtClean="0"/>
              <a:t>安</a:t>
            </a:r>
            <a:r>
              <a:rPr lang="zh-CN" altLang="zh-CN" sz="2400" dirty="0" smtClean="0"/>
              <a:t>吉物流南京分公</a:t>
            </a:r>
            <a:r>
              <a:rPr lang="zh-CN" altLang="zh-CN" sz="2400" dirty="0" smtClean="0"/>
              <a:t>司</a:t>
            </a:r>
            <a:r>
              <a:rPr lang="en-US" altLang="zh-CN" sz="2400" dirty="0" smtClean="0"/>
              <a:t>     </a:t>
            </a:r>
            <a:r>
              <a:rPr lang="zh-CN" altLang="en-US" sz="2400" dirty="0" smtClean="0"/>
              <a:t>真</a:t>
            </a:r>
            <a:r>
              <a:rPr lang="zh-CN" altLang="en-US" sz="2400" dirty="0" smtClean="0"/>
              <a:t>就业</a:t>
            </a:r>
            <a:endParaRPr lang="en-US" altLang="zh-CN" sz="2400" dirty="0" smtClean="0"/>
          </a:p>
          <a:p>
            <a:r>
              <a:rPr lang="zh-CN" altLang="zh-CN" sz="2400" dirty="0" smtClean="0"/>
              <a:t>泰</a:t>
            </a:r>
            <a:r>
              <a:rPr lang="zh-CN" altLang="zh-CN" sz="2400" dirty="0" smtClean="0"/>
              <a:t>州长城汽</a:t>
            </a:r>
            <a:r>
              <a:rPr lang="zh-CN" altLang="zh-CN" sz="2400" dirty="0" smtClean="0"/>
              <a:t>车</a:t>
            </a:r>
            <a:endParaRPr lang="en-US" altLang="zh-CN" sz="2400" dirty="0" smtClean="0"/>
          </a:p>
          <a:p>
            <a:r>
              <a:rPr lang="zh-CN" altLang="zh-CN" sz="2400" dirty="0" smtClean="0"/>
              <a:t>南</a:t>
            </a:r>
            <a:r>
              <a:rPr lang="zh-CN" altLang="zh-CN" sz="2400" dirty="0" smtClean="0"/>
              <a:t>京汽车</a:t>
            </a:r>
            <a:r>
              <a:rPr lang="zh-CN" altLang="zh-CN" sz="2400" dirty="0" smtClean="0"/>
              <a:t>集</a:t>
            </a:r>
            <a:r>
              <a:rPr lang="zh-CN" altLang="en-US" sz="2400" dirty="0" smtClean="0"/>
              <a:t>团</a:t>
            </a:r>
            <a:endParaRPr lang="en-US" altLang="zh-CN" sz="2400" dirty="0" smtClean="0"/>
          </a:p>
          <a:p>
            <a:endParaRPr lang="zh-CN" altLang="en-US" sz="2400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sz="3600" dirty="0" smtClean="0"/>
              <a:t/>
            </a:r>
            <a:br>
              <a:rPr lang="en-US" altLang="zh-CN" sz="3600" dirty="0" smtClean="0"/>
            </a:br>
            <a:r>
              <a:rPr lang="zh-CN" altLang="zh-CN" sz="3100" dirty="0" smtClean="0"/>
              <a:t>二</a:t>
            </a:r>
            <a:r>
              <a:rPr lang="zh-CN" altLang="zh-CN" sz="3100" dirty="0" smtClean="0"/>
              <a:t>、校企（校）合作和汽车专业群发展现状</a:t>
            </a:r>
            <a:r>
              <a:rPr lang="zh-CN" altLang="zh-CN" dirty="0" smtClean="0"/>
              <a:t/>
            </a:r>
            <a:br>
              <a:rPr lang="zh-CN" altLang="zh-CN" dirty="0" smtClean="0"/>
            </a:br>
            <a:endParaRPr lang="zh-CN" altLang="en-US" dirty="0"/>
          </a:p>
        </p:txBody>
      </p:sp>
      <p:sp>
        <p:nvSpPr>
          <p:cNvPr id="4" name="右大括号 3"/>
          <p:cNvSpPr/>
          <p:nvPr/>
        </p:nvSpPr>
        <p:spPr>
          <a:xfrm>
            <a:off x="4931979" y="2715766"/>
            <a:ext cx="359977" cy="1296144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l"/>
            </a:pPr>
            <a:r>
              <a:rPr lang="zh-CN" altLang="zh-CN" b="1" dirty="0" smtClean="0"/>
              <a:t>校校合</a:t>
            </a:r>
            <a:r>
              <a:rPr lang="zh-CN" altLang="zh-CN" b="1" dirty="0" smtClean="0"/>
              <a:t>作</a:t>
            </a:r>
            <a:r>
              <a:rPr lang="zh-CN" altLang="en-US" b="1" dirty="0" smtClean="0"/>
              <a:t>：</a:t>
            </a:r>
            <a:endParaRPr lang="en-US" altLang="zh-CN" b="1" dirty="0" smtClean="0"/>
          </a:p>
          <a:p>
            <a:pPr>
              <a:buNone/>
            </a:pPr>
            <a:r>
              <a:rPr lang="en-US" altLang="zh-CN" dirty="0" smtClean="0"/>
              <a:t>   </a:t>
            </a:r>
          </a:p>
          <a:p>
            <a:pPr>
              <a:buNone/>
            </a:pPr>
            <a:r>
              <a:rPr lang="zh-CN" altLang="zh-CN" dirty="0" smtClean="0"/>
              <a:t>无</a:t>
            </a:r>
            <a:r>
              <a:rPr lang="zh-CN" altLang="zh-CN" dirty="0" smtClean="0"/>
              <a:t>锡汽车工程工程学</a:t>
            </a:r>
            <a:r>
              <a:rPr lang="zh-CN" altLang="zh-CN" dirty="0" smtClean="0"/>
              <a:t>校</a:t>
            </a:r>
            <a:r>
              <a:rPr lang="zh-CN" altLang="en-US" dirty="0" smtClean="0"/>
              <a:t>“</a:t>
            </a:r>
            <a:r>
              <a:rPr lang="en-US" altLang="zh-CN" dirty="0" smtClean="0"/>
              <a:t>1+2</a:t>
            </a:r>
            <a:r>
              <a:rPr lang="zh-CN" altLang="en-US" dirty="0" smtClean="0"/>
              <a:t>”</a:t>
            </a:r>
            <a:r>
              <a:rPr lang="en-US" altLang="zh-CN" dirty="0" smtClean="0"/>
              <a:t>—</a:t>
            </a:r>
            <a:r>
              <a:rPr lang="zh-CN" altLang="en-US" dirty="0" smtClean="0"/>
              <a:t>效果良好</a:t>
            </a:r>
            <a:endParaRPr lang="en-US" altLang="zh-CN" dirty="0" smtClean="0"/>
          </a:p>
          <a:p>
            <a:pPr>
              <a:buNone/>
            </a:pPr>
            <a:r>
              <a:rPr lang="en-US" altLang="zh-CN" dirty="0" smtClean="0"/>
              <a:t> </a:t>
            </a:r>
          </a:p>
          <a:p>
            <a:pPr>
              <a:buNone/>
            </a:pPr>
            <a:r>
              <a:rPr lang="zh-CN" altLang="en-US" sz="2500" dirty="0" smtClean="0"/>
              <a:t>江苏信息职业技术学院“</a:t>
            </a:r>
            <a:r>
              <a:rPr lang="en-US" altLang="zh-CN" sz="2500" dirty="0" smtClean="0"/>
              <a:t>3+3</a:t>
            </a:r>
            <a:r>
              <a:rPr lang="zh-CN" altLang="en-US" sz="2500" dirty="0" smtClean="0"/>
              <a:t>”贯通培养</a:t>
            </a:r>
            <a:r>
              <a:rPr lang="en-US" altLang="zh-CN" sz="2500" dirty="0" smtClean="0"/>
              <a:t>—</a:t>
            </a:r>
            <a:r>
              <a:rPr lang="zh-CN" altLang="en-US" sz="2500" dirty="0" smtClean="0"/>
              <a:t>第一年招生</a:t>
            </a:r>
            <a:endParaRPr lang="en-US" altLang="zh-CN" sz="2500" dirty="0" smtClean="0"/>
          </a:p>
          <a:p>
            <a:pPr>
              <a:buNone/>
            </a:pPr>
            <a:endParaRPr lang="zh-CN" altLang="en-US" b="1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457201" y="205978"/>
            <a:ext cx="8229600" cy="637580"/>
          </a:xfrm>
        </p:spPr>
        <p:txBody>
          <a:bodyPr>
            <a:normAutofit fontScale="90000"/>
          </a:bodyPr>
          <a:lstStyle/>
          <a:p>
            <a:r>
              <a:rPr lang="en-US" altLang="zh-CN" sz="3100" dirty="0" smtClean="0"/>
              <a:t/>
            </a:r>
            <a:br>
              <a:rPr lang="en-US" altLang="zh-CN" sz="3100" dirty="0" smtClean="0"/>
            </a:br>
            <a:r>
              <a:rPr lang="zh-CN" altLang="zh-CN" sz="3100" dirty="0" smtClean="0"/>
              <a:t>二</a:t>
            </a:r>
            <a:r>
              <a:rPr lang="zh-CN" altLang="zh-CN" sz="3100" dirty="0" smtClean="0"/>
              <a:t>、校企（校）合作和汽车专业群发展现状</a:t>
            </a:r>
            <a:r>
              <a:rPr lang="zh-CN" altLang="zh-CN" dirty="0" smtClean="0"/>
              <a:t/>
            </a:r>
            <a:br>
              <a:rPr lang="zh-CN" altLang="zh-CN" dirty="0" smtClean="0"/>
            </a:br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457200" y="1110997"/>
            <a:ext cx="8362534" cy="3394472"/>
          </a:xfrm>
        </p:spPr>
        <p:txBody>
          <a:bodyPr/>
          <a:lstStyle/>
          <a:p>
            <a:pPr>
              <a:buNone/>
            </a:pPr>
            <a:r>
              <a:rPr lang="zh-CN" altLang="zh-CN" dirty="0" smtClean="0"/>
              <a:t>（二）汽车专业群现状</a:t>
            </a:r>
          </a:p>
          <a:p>
            <a:pPr>
              <a:buNone/>
            </a:pPr>
            <a:r>
              <a:rPr lang="en-US" altLang="zh-CN" dirty="0" smtClean="0"/>
              <a:t> 1</a:t>
            </a:r>
            <a:r>
              <a:rPr lang="zh-CN" altLang="zh-CN" dirty="0" smtClean="0"/>
              <a:t>、</a:t>
            </a:r>
            <a:r>
              <a:rPr lang="zh-CN" altLang="zh-CN" dirty="0" smtClean="0"/>
              <a:t>师资现</a:t>
            </a:r>
            <a:r>
              <a:rPr lang="zh-CN" altLang="zh-CN" dirty="0" smtClean="0"/>
              <a:t>状</a:t>
            </a:r>
            <a:r>
              <a:rPr lang="zh-CN" altLang="en-US" dirty="0" smtClean="0"/>
              <a:t>：专业教师</a:t>
            </a:r>
            <a:r>
              <a:rPr lang="en-US" altLang="zh-CN" dirty="0" smtClean="0"/>
              <a:t>12</a:t>
            </a:r>
            <a:r>
              <a:rPr lang="zh-CN" altLang="en-US" dirty="0" smtClean="0"/>
              <a:t>人。</a:t>
            </a:r>
            <a:endParaRPr lang="en-US" altLang="zh-CN" dirty="0" smtClean="0"/>
          </a:p>
          <a:p>
            <a:pPr>
              <a:buNone/>
            </a:pPr>
            <a:r>
              <a:rPr lang="en-US" altLang="zh-CN" dirty="0" smtClean="0"/>
              <a:t> 2</a:t>
            </a:r>
            <a:r>
              <a:rPr lang="zh-CN" altLang="zh-CN" dirty="0" smtClean="0"/>
              <a:t>、学生现</a:t>
            </a:r>
            <a:r>
              <a:rPr lang="zh-CN" altLang="zh-CN" dirty="0" smtClean="0"/>
              <a:t>状</a:t>
            </a:r>
            <a:r>
              <a:rPr lang="zh-CN" altLang="en-US" dirty="0" smtClean="0"/>
              <a:t>：</a:t>
            </a:r>
            <a:r>
              <a:rPr lang="en-US" altLang="zh-CN" dirty="0" smtClean="0"/>
              <a:t>13</a:t>
            </a:r>
            <a:r>
              <a:rPr lang="zh-CN" altLang="en-US" dirty="0" smtClean="0"/>
              <a:t>个班级，</a:t>
            </a:r>
            <a:r>
              <a:rPr lang="en-US" altLang="zh-CN" dirty="0" smtClean="0"/>
              <a:t>465</a:t>
            </a:r>
            <a:r>
              <a:rPr lang="zh-CN" altLang="en-US" dirty="0" smtClean="0"/>
              <a:t>人。</a:t>
            </a:r>
            <a:endParaRPr lang="en-US" altLang="zh-CN" dirty="0" smtClean="0"/>
          </a:p>
          <a:p>
            <a:pPr>
              <a:buNone/>
            </a:pPr>
            <a:r>
              <a:rPr lang="en-US" altLang="zh-CN" dirty="0" smtClean="0"/>
              <a:t> 3</a:t>
            </a:r>
            <a:r>
              <a:rPr lang="zh-CN" altLang="zh-CN" dirty="0" smtClean="0"/>
              <a:t>、实训基地现</a:t>
            </a:r>
            <a:r>
              <a:rPr lang="zh-CN" altLang="zh-CN" dirty="0" smtClean="0"/>
              <a:t>状</a:t>
            </a:r>
            <a:r>
              <a:rPr lang="zh-CN" altLang="en-US" dirty="0" smtClean="0"/>
              <a:t>：</a:t>
            </a:r>
            <a:endParaRPr lang="en-US" altLang="zh-CN" dirty="0" smtClean="0"/>
          </a:p>
          <a:p>
            <a:pPr>
              <a:buNone/>
            </a:pPr>
            <a:r>
              <a:rPr lang="en-US" altLang="zh-CN" dirty="0" smtClean="0"/>
              <a:t> </a:t>
            </a:r>
            <a:r>
              <a:rPr lang="en-US" altLang="zh-CN" dirty="0" smtClean="0"/>
              <a:t>      </a:t>
            </a:r>
            <a:r>
              <a:rPr lang="zh-CN" altLang="en-US" dirty="0" smtClean="0"/>
              <a:t>能</a:t>
            </a:r>
            <a:r>
              <a:rPr lang="zh-CN" altLang="en-US" sz="2400" dirty="0" smtClean="0"/>
              <a:t>基本满足传统汽车维修专业实习需要。</a:t>
            </a:r>
            <a:endParaRPr lang="en-US" altLang="zh-CN" sz="2400" dirty="0" smtClean="0"/>
          </a:p>
          <a:p>
            <a:pPr>
              <a:buNone/>
            </a:pPr>
            <a:r>
              <a:rPr lang="en-US" altLang="zh-CN" dirty="0" smtClean="0"/>
              <a:t> 4</a:t>
            </a:r>
            <a:r>
              <a:rPr lang="zh-CN" altLang="zh-CN" dirty="0" smtClean="0"/>
              <a:t>、人才培养模式现状</a:t>
            </a:r>
            <a:r>
              <a:rPr lang="zh-CN" altLang="zh-CN" dirty="0" smtClean="0"/>
              <a:t>：</a:t>
            </a:r>
            <a:endParaRPr lang="en-US" altLang="zh-CN" dirty="0" smtClean="0"/>
          </a:p>
          <a:p>
            <a:pPr>
              <a:buNone/>
            </a:pPr>
            <a:r>
              <a:rPr lang="en-US" altLang="zh-CN" dirty="0" smtClean="0"/>
              <a:t> </a:t>
            </a:r>
            <a:r>
              <a:rPr lang="en-US" altLang="zh-CN" dirty="0" smtClean="0"/>
              <a:t>      </a:t>
            </a:r>
            <a:r>
              <a:rPr lang="zh-CN" altLang="en-US" dirty="0" smtClean="0"/>
              <a:t>理论教学    校内实训基地集中实习   就业。</a:t>
            </a:r>
            <a:endParaRPr lang="zh-CN" altLang="zh-CN" dirty="0" smtClean="0"/>
          </a:p>
          <a:p>
            <a:endParaRPr lang="zh-CN" altLang="en-US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zh-CN" sz="2800" dirty="0" smtClean="0"/>
              <a:t>二、校企（校）合作和汽车专业群发展现状</a:t>
            </a:r>
            <a:endParaRPr lang="zh-CN" altLang="en-US" sz="2800" dirty="0"/>
          </a:p>
        </p:txBody>
      </p:sp>
      <p:sp>
        <p:nvSpPr>
          <p:cNvPr id="5" name="右箭头 4"/>
          <p:cNvSpPr/>
          <p:nvPr/>
        </p:nvSpPr>
        <p:spPr>
          <a:xfrm>
            <a:off x="2844108" y="4083919"/>
            <a:ext cx="287982" cy="720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右箭头 5"/>
          <p:cNvSpPr/>
          <p:nvPr/>
        </p:nvSpPr>
        <p:spPr>
          <a:xfrm>
            <a:off x="6659869" y="4083919"/>
            <a:ext cx="287982" cy="720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457201" y="1110997"/>
            <a:ext cx="8229600" cy="3693001"/>
          </a:xfrm>
        </p:spPr>
        <p:txBody>
          <a:bodyPr>
            <a:normAutofit/>
          </a:bodyPr>
          <a:lstStyle/>
          <a:p>
            <a:r>
              <a:rPr lang="zh-CN" altLang="zh-CN" sz="2400" dirty="0" smtClean="0"/>
              <a:t>（一）校企（校）合作发展思路与举</a:t>
            </a:r>
            <a:r>
              <a:rPr lang="zh-CN" altLang="zh-CN" sz="2400" dirty="0" smtClean="0"/>
              <a:t>措</a:t>
            </a:r>
            <a:endParaRPr lang="en-US" altLang="zh-CN" sz="2400" dirty="0" smtClean="0"/>
          </a:p>
          <a:p>
            <a:pPr>
              <a:lnSpc>
                <a:spcPts val="3200"/>
              </a:lnSpc>
            </a:pPr>
            <a:r>
              <a:rPr lang="en-US" altLang="zh-CN" sz="2400" dirty="0" smtClean="0"/>
              <a:t>1</a:t>
            </a:r>
            <a:r>
              <a:rPr lang="zh-CN" altLang="zh-CN" sz="2400" dirty="0" smtClean="0"/>
              <a:t>、校企合作</a:t>
            </a:r>
          </a:p>
          <a:p>
            <a:pPr>
              <a:lnSpc>
                <a:spcPts val="3200"/>
              </a:lnSpc>
              <a:buFont typeface="Wingdings" pitchFamily="2" charset="2"/>
              <a:buChar char="l"/>
            </a:pPr>
            <a:r>
              <a:rPr lang="zh-CN" altLang="zh-CN" sz="2400" dirty="0" smtClean="0"/>
              <a:t>定向培养，分门别类，资源优化</a:t>
            </a:r>
            <a:r>
              <a:rPr lang="zh-CN" altLang="zh-CN" sz="2400" dirty="0" smtClean="0"/>
              <a:t>。</a:t>
            </a:r>
            <a:endParaRPr lang="en-US" altLang="zh-CN" sz="2400" dirty="0" smtClean="0"/>
          </a:p>
          <a:p>
            <a:pPr>
              <a:lnSpc>
                <a:spcPts val="3200"/>
              </a:lnSpc>
              <a:buFont typeface="Wingdings" pitchFamily="2" charset="2"/>
              <a:buChar char="l"/>
            </a:pPr>
            <a:r>
              <a:rPr lang="zh-CN" altLang="zh-CN" sz="2400" dirty="0" smtClean="0"/>
              <a:t>教师和企业技术人员要互</a:t>
            </a:r>
            <a:r>
              <a:rPr lang="zh-CN" altLang="zh-CN" sz="2400" dirty="0" smtClean="0"/>
              <a:t>访</a:t>
            </a:r>
            <a:r>
              <a:rPr lang="zh-CN" altLang="en-US" sz="2400" dirty="0" smtClean="0"/>
              <a:t>。</a:t>
            </a:r>
            <a:endParaRPr lang="en-US" altLang="zh-CN" sz="2400" dirty="0" smtClean="0"/>
          </a:p>
          <a:p>
            <a:pPr>
              <a:lnSpc>
                <a:spcPts val="3200"/>
              </a:lnSpc>
              <a:buFont typeface="Wingdings" pitchFamily="2" charset="2"/>
              <a:buChar char="l"/>
            </a:pPr>
            <a:r>
              <a:rPr lang="zh-CN" altLang="zh-CN" sz="2400" dirty="0" smtClean="0"/>
              <a:t>企</a:t>
            </a:r>
            <a:r>
              <a:rPr lang="zh-CN" altLang="zh-CN" sz="2400" dirty="0" smtClean="0"/>
              <a:t>业</a:t>
            </a:r>
            <a:r>
              <a:rPr lang="zh-CN" altLang="en-US" sz="2400" dirty="0" smtClean="0"/>
              <a:t>（校外实训基地）</a:t>
            </a:r>
            <a:r>
              <a:rPr lang="zh-CN" altLang="zh-CN" sz="2400" dirty="0" smtClean="0"/>
              <a:t>和</a:t>
            </a:r>
            <a:r>
              <a:rPr lang="zh-CN" altLang="zh-CN" sz="2400" dirty="0" smtClean="0"/>
              <a:t>学</a:t>
            </a:r>
            <a:r>
              <a:rPr lang="zh-CN" altLang="zh-CN" sz="2400" dirty="0" smtClean="0"/>
              <a:t>校</a:t>
            </a:r>
            <a:r>
              <a:rPr lang="zh-CN" altLang="en-US" sz="2400" dirty="0" smtClean="0"/>
              <a:t>（人才培养基地）</a:t>
            </a:r>
            <a:r>
              <a:rPr lang="zh-CN" altLang="zh-CN" sz="2400" dirty="0" smtClean="0"/>
              <a:t>互</a:t>
            </a:r>
            <a:r>
              <a:rPr lang="zh-CN" altLang="zh-CN" sz="2400" dirty="0" smtClean="0"/>
              <a:t>设基地。</a:t>
            </a:r>
          </a:p>
          <a:p>
            <a:pPr>
              <a:lnSpc>
                <a:spcPts val="3200"/>
              </a:lnSpc>
            </a:pPr>
            <a:r>
              <a:rPr lang="en-US" altLang="zh-CN" sz="2400" dirty="0" smtClean="0"/>
              <a:t>2</a:t>
            </a:r>
            <a:r>
              <a:rPr lang="zh-CN" altLang="zh-CN" sz="2400" dirty="0" smtClean="0"/>
              <a:t>、校校合作</a:t>
            </a:r>
          </a:p>
          <a:p>
            <a:pPr>
              <a:lnSpc>
                <a:spcPts val="3200"/>
              </a:lnSpc>
              <a:buFont typeface="Wingdings" pitchFamily="2" charset="2"/>
              <a:buChar char="l"/>
            </a:pPr>
            <a:r>
              <a:rPr lang="zh-CN" altLang="en-US" sz="2400" dirty="0" smtClean="0"/>
              <a:t>汽车专业师资技能水平提升。</a:t>
            </a:r>
            <a:endParaRPr lang="en-US" altLang="zh-CN" sz="2400" dirty="0" smtClean="0"/>
          </a:p>
          <a:p>
            <a:pPr>
              <a:lnSpc>
                <a:spcPts val="3200"/>
              </a:lnSpc>
              <a:buFont typeface="Wingdings" pitchFamily="2" charset="2"/>
              <a:buChar char="l"/>
            </a:pPr>
            <a:r>
              <a:rPr lang="zh-CN" altLang="en-US" sz="2400" dirty="0" smtClean="0"/>
              <a:t>非汽车专业专业教师转化。</a:t>
            </a:r>
            <a:endParaRPr lang="zh-CN" altLang="en-US" sz="2400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zh-CN" altLang="zh-CN" sz="3100" dirty="0" smtClean="0"/>
              <a:t>三</a:t>
            </a:r>
            <a:r>
              <a:rPr lang="zh-CN" altLang="zh-CN" sz="3100" dirty="0" smtClean="0"/>
              <a:t>、校企（校）合作和汽车专业群发展思路与举措</a:t>
            </a:r>
            <a:r>
              <a:rPr lang="zh-CN" altLang="zh-CN" dirty="0" smtClean="0"/>
              <a:t/>
            </a:r>
            <a:br>
              <a:rPr lang="zh-CN" altLang="zh-CN" dirty="0" smtClean="0"/>
            </a:br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zh-CN" altLang="zh-CN" dirty="0" smtClean="0"/>
              <a:t>（二）汽车专业群发展思路与举措</a:t>
            </a:r>
          </a:p>
          <a:p>
            <a:r>
              <a:rPr lang="en-US" altLang="zh-CN" dirty="0" smtClean="0"/>
              <a:t>1</a:t>
            </a:r>
            <a:r>
              <a:rPr lang="zh-CN" altLang="zh-CN" dirty="0" smtClean="0"/>
              <a:t>、师资队伍建设</a:t>
            </a:r>
          </a:p>
          <a:p>
            <a:pPr>
              <a:buFont typeface="Wingdings" pitchFamily="2" charset="2"/>
              <a:buChar char="l"/>
            </a:pPr>
            <a:r>
              <a:rPr lang="zh-CN" altLang="zh-CN" dirty="0" smtClean="0"/>
              <a:t>加强</a:t>
            </a:r>
            <a:r>
              <a:rPr lang="zh-CN" altLang="zh-CN" dirty="0" smtClean="0"/>
              <a:t>师资队伍建设，优化师资结构</a:t>
            </a:r>
            <a:r>
              <a:rPr lang="zh-CN" altLang="zh-CN" dirty="0" smtClean="0"/>
              <a:t>。</a:t>
            </a:r>
            <a:endParaRPr lang="en-US" altLang="zh-CN" dirty="0" smtClean="0"/>
          </a:p>
          <a:p>
            <a:r>
              <a:rPr lang="en-US" altLang="zh-CN" dirty="0" smtClean="0"/>
              <a:t>2</a:t>
            </a:r>
            <a:r>
              <a:rPr lang="zh-CN" altLang="zh-CN" dirty="0" smtClean="0"/>
              <a:t>、优化生源，调整专业方向</a:t>
            </a:r>
          </a:p>
          <a:p>
            <a:pPr>
              <a:buFont typeface="Wingdings" pitchFamily="2" charset="2"/>
              <a:buChar char="l"/>
            </a:pPr>
            <a:r>
              <a:rPr lang="zh-CN" altLang="zh-CN" dirty="0" smtClean="0"/>
              <a:t>在确保生源数量的前提下，优化生源素质</a:t>
            </a:r>
            <a:r>
              <a:rPr lang="zh-CN" altLang="zh-CN" dirty="0" smtClean="0"/>
              <a:t>。</a:t>
            </a:r>
            <a:endParaRPr lang="en-US" altLang="zh-CN" dirty="0" smtClean="0"/>
          </a:p>
          <a:p>
            <a:pPr>
              <a:buFont typeface="Wingdings" pitchFamily="2" charset="2"/>
              <a:buChar char="l"/>
            </a:pPr>
            <a:r>
              <a:rPr lang="zh-CN" altLang="zh-CN" dirty="0" smtClean="0"/>
              <a:t>增设汽车制造与检修专</a:t>
            </a:r>
            <a:r>
              <a:rPr lang="zh-CN" altLang="zh-CN" dirty="0" smtClean="0"/>
              <a:t>业</a:t>
            </a:r>
            <a:endParaRPr lang="en-US" altLang="zh-CN" dirty="0" smtClean="0"/>
          </a:p>
          <a:p>
            <a:pPr>
              <a:buNone/>
            </a:pPr>
            <a:endParaRPr lang="zh-CN" altLang="en-US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sz="4400" dirty="0" smtClean="0"/>
              <a:t/>
            </a:r>
            <a:br>
              <a:rPr lang="en-US" altLang="zh-CN" sz="4400" dirty="0" smtClean="0"/>
            </a:br>
            <a:r>
              <a:rPr lang="zh-CN" altLang="zh-CN" sz="3100" dirty="0" smtClean="0"/>
              <a:t>三</a:t>
            </a:r>
            <a:r>
              <a:rPr lang="zh-CN" altLang="zh-CN" sz="3100" dirty="0" smtClean="0"/>
              <a:t>、校企（校）合作和汽车专业群发展思路与举措</a:t>
            </a:r>
            <a:r>
              <a:rPr lang="zh-CN" altLang="zh-CN" dirty="0" smtClean="0"/>
              <a:t/>
            </a:r>
            <a:br>
              <a:rPr lang="zh-CN" altLang="zh-CN" dirty="0" smtClean="0"/>
            </a:br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zh-CN" dirty="0" smtClean="0"/>
              <a:t>（二）汽车专业群发展思路与举措</a:t>
            </a:r>
          </a:p>
          <a:p>
            <a:pPr>
              <a:lnSpc>
                <a:spcPts val="3400"/>
              </a:lnSpc>
            </a:pPr>
            <a:r>
              <a:rPr lang="en-US" altLang="zh-CN" dirty="0" smtClean="0"/>
              <a:t>3</a:t>
            </a:r>
            <a:r>
              <a:rPr lang="zh-CN" altLang="zh-CN" dirty="0" smtClean="0"/>
              <a:t>、实训基地建设</a:t>
            </a:r>
          </a:p>
          <a:p>
            <a:pPr>
              <a:lnSpc>
                <a:spcPts val="3400"/>
              </a:lnSpc>
              <a:buFont typeface="Wingdings" pitchFamily="2" charset="2"/>
              <a:buChar char="l"/>
            </a:pPr>
            <a:r>
              <a:rPr lang="zh-CN" altLang="zh-CN" sz="2400" dirty="0" smtClean="0"/>
              <a:t>一是完善现有的实训室，增加新能源汽车实训工位，新建汽车营销实训室，谋划城市轨道交通虚拟实训室</a:t>
            </a:r>
            <a:r>
              <a:rPr lang="zh-CN" altLang="zh-CN" sz="2400" dirty="0" smtClean="0"/>
              <a:t>。</a:t>
            </a:r>
            <a:endParaRPr lang="en-US" altLang="zh-CN" sz="2400" dirty="0" smtClean="0"/>
          </a:p>
          <a:p>
            <a:pPr>
              <a:lnSpc>
                <a:spcPts val="3400"/>
              </a:lnSpc>
              <a:buFont typeface="Wingdings" pitchFamily="2" charset="2"/>
              <a:buChar char="l"/>
            </a:pPr>
            <a:r>
              <a:rPr lang="zh-CN" altLang="zh-CN" sz="2400" dirty="0" smtClean="0"/>
              <a:t>二是积极推动生产性实训基地建</a:t>
            </a:r>
            <a:r>
              <a:rPr lang="zh-CN" altLang="zh-CN" sz="2400" dirty="0" smtClean="0"/>
              <a:t>设</a:t>
            </a:r>
            <a:r>
              <a:rPr lang="zh-CN" altLang="en-US" sz="2400" dirty="0" smtClean="0"/>
              <a:t>。</a:t>
            </a:r>
            <a:endParaRPr lang="zh-CN" altLang="en-US" sz="2400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zh-CN" sz="3100" dirty="0" smtClean="0"/>
              <a:t>三</a:t>
            </a:r>
            <a:r>
              <a:rPr lang="zh-CN" altLang="zh-CN" sz="3100" dirty="0" smtClean="0"/>
              <a:t>、校企（校）合作和汽车专业群发展思路与举措</a:t>
            </a:r>
            <a:endParaRPr lang="zh-CN" altLang="en-US" sz="31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457201" y="987574"/>
            <a:ext cx="8229600" cy="3600399"/>
          </a:xfrm>
        </p:spPr>
        <p:txBody>
          <a:bodyPr>
            <a:normAutofit/>
          </a:bodyPr>
          <a:lstStyle/>
          <a:p>
            <a:r>
              <a:rPr lang="zh-CN" altLang="zh-CN" dirty="0" smtClean="0"/>
              <a:t>（二）汽车专业群发展思路与举措</a:t>
            </a:r>
          </a:p>
          <a:p>
            <a:r>
              <a:rPr lang="en-US" altLang="zh-CN" dirty="0" smtClean="0"/>
              <a:t>4</a:t>
            </a:r>
            <a:r>
              <a:rPr lang="zh-CN" altLang="zh-CN" dirty="0" smtClean="0"/>
              <a:t>、人才培养模式</a:t>
            </a:r>
          </a:p>
          <a:p>
            <a:pPr>
              <a:lnSpc>
                <a:spcPts val="2600"/>
              </a:lnSpc>
              <a:buFont typeface="Wingdings" pitchFamily="2" charset="2"/>
              <a:buChar char="l"/>
            </a:pPr>
            <a:r>
              <a:rPr lang="zh-CN" altLang="zh-CN" sz="2000" dirty="0" smtClean="0"/>
              <a:t>第一阶段（第</a:t>
            </a:r>
            <a:r>
              <a:rPr lang="en-US" altLang="zh-CN" sz="2000" dirty="0" smtClean="0"/>
              <a:t>1-2</a:t>
            </a:r>
            <a:r>
              <a:rPr lang="zh-CN" altLang="zh-CN" sz="2000" dirty="0" smtClean="0"/>
              <a:t>学期</a:t>
            </a:r>
            <a:r>
              <a:rPr lang="zh-CN" altLang="zh-CN" sz="2000" dirty="0" smtClean="0"/>
              <a:t>）</a:t>
            </a:r>
            <a:r>
              <a:rPr lang="zh-CN" altLang="en-US" sz="2000" dirty="0" smtClean="0"/>
              <a:t>：</a:t>
            </a:r>
            <a:r>
              <a:rPr lang="zh-CN" altLang="zh-CN" sz="2000" dirty="0" smtClean="0"/>
              <a:t>专业理论教学（或理实一体</a:t>
            </a:r>
            <a:r>
              <a:rPr lang="zh-CN" altLang="zh-CN" sz="2000" dirty="0" smtClean="0"/>
              <a:t>）</a:t>
            </a:r>
            <a:r>
              <a:rPr lang="en-US" altLang="zh-CN" sz="2000" dirty="0" smtClean="0"/>
              <a:t>+</a:t>
            </a:r>
            <a:r>
              <a:rPr lang="en-US" altLang="zh-CN" sz="2000" dirty="0" smtClean="0"/>
              <a:t>1-2</a:t>
            </a:r>
            <a:r>
              <a:rPr lang="zh-CN" altLang="zh-CN" sz="2000" dirty="0" smtClean="0"/>
              <a:t>周</a:t>
            </a:r>
            <a:r>
              <a:rPr lang="zh-CN" altLang="zh-CN" sz="2000" dirty="0" smtClean="0"/>
              <a:t>企</a:t>
            </a:r>
            <a:r>
              <a:rPr lang="zh-CN" altLang="zh-CN" sz="2000" dirty="0" smtClean="0"/>
              <a:t>业见</a:t>
            </a:r>
            <a:r>
              <a:rPr lang="zh-CN" altLang="zh-CN" sz="2000" dirty="0" smtClean="0"/>
              <a:t>习</a:t>
            </a:r>
            <a:r>
              <a:rPr lang="en-US" altLang="zh-CN" sz="2000" dirty="0" smtClean="0"/>
              <a:t>+</a:t>
            </a:r>
            <a:r>
              <a:rPr lang="zh-CN" altLang="zh-CN" sz="2000" dirty="0" smtClean="0"/>
              <a:t>校</a:t>
            </a:r>
            <a:r>
              <a:rPr lang="zh-CN" altLang="zh-CN" sz="2000" dirty="0" smtClean="0"/>
              <a:t>内实训基地集中实习</a:t>
            </a:r>
            <a:r>
              <a:rPr lang="zh-CN" altLang="zh-CN" sz="2000" dirty="0" smtClean="0"/>
              <a:t>；</a:t>
            </a:r>
            <a:endParaRPr lang="en-US" altLang="zh-CN" sz="2000" dirty="0" smtClean="0"/>
          </a:p>
          <a:p>
            <a:pPr>
              <a:lnSpc>
                <a:spcPts val="2600"/>
              </a:lnSpc>
              <a:buFont typeface="Wingdings" pitchFamily="2" charset="2"/>
              <a:buChar char="l"/>
            </a:pPr>
            <a:r>
              <a:rPr lang="zh-CN" altLang="zh-CN" sz="2000" dirty="0" smtClean="0"/>
              <a:t>第二阶段（第</a:t>
            </a:r>
            <a:r>
              <a:rPr lang="en-US" altLang="zh-CN" sz="2000" dirty="0" smtClean="0"/>
              <a:t>3-4</a:t>
            </a:r>
            <a:r>
              <a:rPr lang="zh-CN" altLang="zh-CN" sz="2000" dirty="0" smtClean="0"/>
              <a:t>学期</a:t>
            </a:r>
            <a:r>
              <a:rPr lang="zh-CN" altLang="zh-CN" sz="2000" dirty="0" smtClean="0"/>
              <a:t>）</a:t>
            </a:r>
            <a:r>
              <a:rPr lang="zh-CN" altLang="en-US" sz="2000" dirty="0" smtClean="0"/>
              <a:t>：</a:t>
            </a:r>
            <a:r>
              <a:rPr lang="zh-CN" altLang="zh-CN" sz="1800" dirty="0" smtClean="0"/>
              <a:t>专业理论教学（或理实一体</a:t>
            </a:r>
            <a:r>
              <a:rPr lang="zh-CN" altLang="zh-CN" sz="1800" dirty="0" smtClean="0"/>
              <a:t>）</a:t>
            </a:r>
            <a:r>
              <a:rPr lang="en-US" altLang="zh-CN" sz="1800" dirty="0" smtClean="0"/>
              <a:t>+</a:t>
            </a:r>
            <a:r>
              <a:rPr lang="zh-CN" altLang="zh-CN" sz="1800" dirty="0" smtClean="0"/>
              <a:t>校内实</a:t>
            </a:r>
            <a:r>
              <a:rPr lang="zh-CN" altLang="zh-CN" sz="1800" dirty="0" smtClean="0"/>
              <a:t>训</a:t>
            </a:r>
            <a:endParaRPr lang="en-US" altLang="zh-CN" sz="1800" dirty="0" smtClean="0"/>
          </a:p>
          <a:p>
            <a:pPr>
              <a:lnSpc>
                <a:spcPts val="2600"/>
              </a:lnSpc>
            </a:pPr>
            <a:r>
              <a:rPr lang="zh-CN" altLang="zh-CN" sz="1800" dirty="0" smtClean="0"/>
              <a:t>基</a:t>
            </a:r>
            <a:r>
              <a:rPr lang="zh-CN" altLang="zh-CN" sz="1800" dirty="0" smtClean="0"/>
              <a:t>地集中实</a:t>
            </a:r>
            <a:r>
              <a:rPr lang="zh-CN" altLang="zh-CN" sz="1800" dirty="0" smtClean="0"/>
              <a:t>习</a:t>
            </a:r>
            <a:r>
              <a:rPr lang="en-US" altLang="zh-CN" sz="1800" dirty="0" smtClean="0"/>
              <a:t>+4</a:t>
            </a:r>
            <a:r>
              <a:rPr lang="zh-CN" altLang="en-US" sz="1800" dirty="0" smtClean="0"/>
              <a:t>周</a:t>
            </a:r>
            <a:r>
              <a:rPr lang="zh-CN" altLang="zh-CN" sz="1800" dirty="0" smtClean="0"/>
              <a:t>企业跟岗实</a:t>
            </a:r>
            <a:r>
              <a:rPr lang="zh-CN" altLang="zh-CN" sz="1800" dirty="0" smtClean="0"/>
              <a:t>习</a:t>
            </a:r>
            <a:r>
              <a:rPr lang="zh-CN" altLang="en-US" sz="1800" dirty="0" smtClean="0"/>
              <a:t>（第</a:t>
            </a:r>
            <a:r>
              <a:rPr lang="en-US" altLang="zh-CN" sz="1800" dirty="0" smtClean="0"/>
              <a:t>3</a:t>
            </a:r>
            <a:r>
              <a:rPr lang="zh-CN" altLang="en-US" sz="1800" dirty="0" smtClean="0"/>
              <a:t>学期）</a:t>
            </a:r>
            <a:r>
              <a:rPr lang="en-US" altLang="zh-CN" sz="1800" dirty="0" smtClean="0"/>
              <a:t>/</a:t>
            </a:r>
            <a:r>
              <a:rPr lang="en-US" altLang="zh-CN" sz="1800" dirty="0" smtClean="0"/>
              <a:t> </a:t>
            </a:r>
            <a:r>
              <a:rPr lang="en-US" altLang="zh-CN" sz="1800" dirty="0" smtClean="0"/>
              <a:t>2</a:t>
            </a:r>
            <a:r>
              <a:rPr lang="zh-CN" altLang="en-US" sz="1800" dirty="0" smtClean="0"/>
              <a:t>周</a:t>
            </a:r>
            <a:r>
              <a:rPr lang="zh-CN" altLang="zh-CN" sz="1800" dirty="0" smtClean="0"/>
              <a:t>企业跟岗实习</a:t>
            </a:r>
            <a:r>
              <a:rPr lang="zh-CN" altLang="en-US" sz="1800" dirty="0" smtClean="0"/>
              <a:t>（</a:t>
            </a:r>
            <a:r>
              <a:rPr lang="zh-CN" altLang="en-US" sz="1800" dirty="0" smtClean="0"/>
              <a:t>第</a:t>
            </a:r>
            <a:r>
              <a:rPr lang="en-US" altLang="zh-CN" sz="1800" dirty="0" smtClean="0"/>
              <a:t>4</a:t>
            </a:r>
            <a:r>
              <a:rPr lang="zh-CN" altLang="en-US" sz="1800" dirty="0" smtClean="0"/>
              <a:t>学</a:t>
            </a:r>
            <a:r>
              <a:rPr lang="zh-CN" altLang="en-US" sz="1800" dirty="0" smtClean="0"/>
              <a:t>期）</a:t>
            </a:r>
            <a:endParaRPr lang="zh-CN" altLang="zh-CN" sz="1800" dirty="0" smtClean="0"/>
          </a:p>
          <a:p>
            <a:pPr>
              <a:lnSpc>
                <a:spcPts val="2600"/>
              </a:lnSpc>
              <a:buFont typeface="Wingdings" pitchFamily="2" charset="2"/>
              <a:buChar char="l"/>
            </a:pPr>
            <a:r>
              <a:rPr lang="zh-CN" altLang="zh-CN" sz="2000" dirty="0" smtClean="0"/>
              <a:t>第三阶段（第</a:t>
            </a:r>
            <a:r>
              <a:rPr lang="en-US" altLang="zh-CN" sz="2000" dirty="0" smtClean="0"/>
              <a:t>5-6</a:t>
            </a:r>
            <a:r>
              <a:rPr lang="zh-CN" altLang="zh-CN" sz="2000" dirty="0" smtClean="0"/>
              <a:t>学期</a:t>
            </a:r>
            <a:r>
              <a:rPr lang="zh-CN" altLang="zh-CN" sz="2000" dirty="0" smtClean="0"/>
              <a:t>）：</a:t>
            </a:r>
            <a:r>
              <a:rPr lang="zh-CN" altLang="en-US" sz="2000" dirty="0" smtClean="0"/>
              <a:t>第</a:t>
            </a:r>
            <a:r>
              <a:rPr lang="en-US" altLang="zh-CN" sz="2000" dirty="0" smtClean="0"/>
              <a:t>5</a:t>
            </a:r>
            <a:r>
              <a:rPr lang="zh-CN" altLang="en-US" sz="2000" dirty="0" smtClean="0"/>
              <a:t>学期前期</a:t>
            </a:r>
            <a:r>
              <a:rPr lang="zh-CN" altLang="zh-CN" sz="2000" dirty="0" smtClean="0"/>
              <a:t>理论教学（或理实一体）</a:t>
            </a:r>
            <a:r>
              <a:rPr lang="en-US" altLang="zh-CN" sz="2000" dirty="0" smtClean="0"/>
              <a:t>+</a:t>
            </a:r>
            <a:r>
              <a:rPr lang="zh-CN" altLang="zh-CN" sz="2000" dirty="0" smtClean="0"/>
              <a:t>校内实训基地集中实</a:t>
            </a:r>
            <a:r>
              <a:rPr lang="zh-CN" altLang="zh-CN" sz="2000" dirty="0" smtClean="0"/>
              <a:t>习</a:t>
            </a:r>
            <a:r>
              <a:rPr lang="zh-CN" altLang="en-US" sz="2000" dirty="0" smtClean="0"/>
              <a:t>，学业水平测试结束到第</a:t>
            </a:r>
            <a:r>
              <a:rPr lang="en-US" altLang="zh-CN" sz="2000" dirty="0" smtClean="0"/>
              <a:t>6</a:t>
            </a:r>
            <a:r>
              <a:rPr lang="zh-CN" altLang="en-US" sz="2000" dirty="0" smtClean="0"/>
              <a:t>学期结束，</a:t>
            </a:r>
            <a:r>
              <a:rPr lang="zh-CN" altLang="zh-CN" sz="2000" dirty="0" smtClean="0"/>
              <a:t>学校负责推荐就业（到企业顶岗实习）。</a:t>
            </a:r>
          </a:p>
          <a:p>
            <a:endParaRPr lang="zh-CN" altLang="en-US" sz="2000" dirty="0" smtClean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zh-CN" sz="2800" dirty="0" smtClean="0"/>
              <a:t>三、校企（校）合作和汽车专业群发展思路与举措</a:t>
            </a:r>
            <a:endParaRPr lang="zh-CN" altLang="en-US" sz="28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zh-CN" dirty="0" smtClean="0"/>
              <a:t>（二）汽车专业群发展思路与举措</a:t>
            </a:r>
          </a:p>
          <a:p>
            <a:r>
              <a:rPr lang="en-US" altLang="zh-CN" dirty="0" smtClean="0"/>
              <a:t>4</a:t>
            </a:r>
            <a:r>
              <a:rPr lang="zh-CN" altLang="zh-CN" dirty="0" smtClean="0"/>
              <a:t>、人才培养模式</a:t>
            </a:r>
          </a:p>
          <a:p>
            <a:pPr>
              <a:lnSpc>
                <a:spcPts val="3800"/>
              </a:lnSpc>
            </a:pPr>
            <a:r>
              <a:rPr lang="zh-CN" altLang="zh-CN" dirty="0" smtClean="0"/>
              <a:t>以专业社团为抓手，促进学生专业技能提升，选拔高素质的技能大赛选手。</a:t>
            </a:r>
            <a:endParaRPr lang="zh-CN" altLang="en-US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zh-CN" sz="2800" dirty="0" smtClean="0"/>
              <a:t>三、校企（校）合作和汽车专业群发展思路与举措</a:t>
            </a:r>
            <a:endParaRPr lang="zh-CN" altLang="en-US" sz="28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457202" y="915566"/>
            <a:ext cx="8002556" cy="3589903"/>
          </a:xfrm>
        </p:spPr>
        <p:txBody>
          <a:bodyPr/>
          <a:lstStyle/>
          <a:p>
            <a:pPr algn="ctr">
              <a:lnSpc>
                <a:spcPts val="7500"/>
              </a:lnSpc>
            </a:pPr>
            <a:r>
              <a:rPr lang="zh-CN" altLang="en-US" sz="4400" b="1" dirty="0" smtClean="0">
                <a:solidFill>
                  <a:srgbClr val="00B050"/>
                </a:solidFill>
              </a:rPr>
              <a:t>汇报完毕</a:t>
            </a:r>
            <a:endParaRPr lang="en-US" altLang="zh-CN" sz="4400" b="1" dirty="0" smtClean="0">
              <a:solidFill>
                <a:srgbClr val="00B050"/>
              </a:solidFill>
            </a:endParaRPr>
          </a:p>
          <a:p>
            <a:pPr algn="ctr">
              <a:lnSpc>
                <a:spcPts val="7500"/>
              </a:lnSpc>
            </a:pPr>
            <a:r>
              <a:rPr lang="zh-CN" altLang="en-US" sz="4400" b="1" dirty="0" smtClean="0">
                <a:solidFill>
                  <a:srgbClr val="00B050"/>
                </a:solidFill>
              </a:rPr>
              <a:t>敬请各位领导提出宝贵意见</a:t>
            </a:r>
            <a:endParaRPr lang="en-US" altLang="zh-CN" sz="4400" b="1" dirty="0" smtClean="0">
              <a:solidFill>
                <a:srgbClr val="00B050"/>
              </a:solidFill>
            </a:endParaRPr>
          </a:p>
          <a:p>
            <a:pPr algn="ctr">
              <a:lnSpc>
                <a:spcPts val="7500"/>
              </a:lnSpc>
            </a:pPr>
            <a:r>
              <a:rPr lang="zh-CN" altLang="en-US" sz="4400" b="1" dirty="0" smtClean="0">
                <a:solidFill>
                  <a:srgbClr val="00B050"/>
                </a:solidFill>
              </a:rPr>
              <a:t>谢谢</a:t>
            </a:r>
            <a:endParaRPr lang="zh-CN" altLang="en-US" sz="4400" b="1" dirty="0">
              <a:solidFill>
                <a:srgbClr val="00B050"/>
              </a:solidFill>
            </a:endParaRPr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51521" y="1200150"/>
            <a:ext cx="8640960" cy="3531870"/>
          </a:xfrm>
        </p:spPr>
        <p:txBody>
          <a:bodyPr/>
          <a:lstStyle/>
          <a:p>
            <a:r>
              <a:rPr lang="zh-CN" altLang="zh-CN" b="1" dirty="0" smtClean="0"/>
              <a:t>一、前期到学校企业学习交流情况</a:t>
            </a:r>
            <a:endParaRPr lang="zh-CN" altLang="zh-CN" dirty="0" smtClean="0"/>
          </a:p>
          <a:p>
            <a:endParaRPr lang="en-US" altLang="zh-CN" b="1" dirty="0" smtClean="0"/>
          </a:p>
          <a:p>
            <a:r>
              <a:rPr lang="zh-CN" altLang="zh-CN" b="1" dirty="0" smtClean="0"/>
              <a:t>二</a:t>
            </a:r>
            <a:r>
              <a:rPr lang="zh-CN" altLang="zh-CN" b="1" dirty="0" smtClean="0"/>
              <a:t>、校企（校）合作和汽车专业群发展现状</a:t>
            </a:r>
            <a:endParaRPr lang="zh-CN" altLang="zh-CN" dirty="0" smtClean="0"/>
          </a:p>
          <a:p>
            <a:endParaRPr lang="en-US" altLang="zh-CN" dirty="0" smtClean="0"/>
          </a:p>
          <a:p>
            <a:r>
              <a:rPr lang="zh-CN" altLang="zh-CN" b="1" dirty="0" smtClean="0"/>
              <a:t>三、校企（校）合作和汽车专业群发展思路与举措</a:t>
            </a:r>
            <a:endParaRPr lang="zh-CN" altLang="zh-CN" dirty="0" smtClean="0"/>
          </a:p>
          <a:p>
            <a:endParaRPr lang="zh-CN" altLang="en-US" dirty="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195487"/>
            <a:ext cx="8229600" cy="720080"/>
          </a:xfrm>
        </p:spPr>
        <p:txBody>
          <a:bodyPr>
            <a:normAutofit fontScale="90000"/>
          </a:bodyPr>
          <a:lstStyle/>
          <a:p>
            <a:pPr algn="l"/>
            <a:r>
              <a:rPr lang="en-US" altLang="zh-CN" sz="4400" dirty="0" smtClean="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/>
            </a:r>
            <a:br>
              <a:rPr lang="en-US" altLang="zh-CN" sz="4400" dirty="0" smtClean="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rPr>
            </a:br>
            <a:r>
              <a:rPr lang="zh-CN" altLang="en-US" sz="4400" dirty="0" smtClean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汇</a:t>
            </a:r>
            <a:r>
              <a:rPr lang="zh-CN" altLang="en-US" sz="4400" dirty="0" smtClean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报提纲</a:t>
            </a:r>
            <a:r>
              <a:rPr lang="zh-CN" altLang="en-US" sz="4400" dirty="0" smtClean="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/>
            </a:r>
            <a:br>
              <a:rPr lang="zh-CN" altLang="en-US" sz="4400" dirty="0" smtClean="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rPr>
            </a:br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123478"/>
            <a:ext cx="8229600" cy="648072"/>
          </a:xfrm>
        </p:spPr>
        <p:txBody>
          <a:bodyPr>
            <a:normAutofit fontScale="90000"/>
          </a:bodyPr>
          <a:lstStyle/>
          <a:p>
            <a:pPr algn="l"/>
            <a:r>
              <a:rPr lang="en-US" altLang="zh-CN" dirty="0" smtClean="0">
                <a:solidFill>
                  <a:schemeClr val="tx1"/>
                </a:solidFill>
              </a:rPr>
              <a:t/>
            </a:r>
            <a:br>
              <a:rPr lang="en-US" altLang="zh-CN" dirty="0" smtClean="0">
                <a:solidFill>
                  <a:schemeClr val="tx1"/>
                </a:solidFill>
              </a:rPr>
            </a:br>
            <a:r>
              <a:rPr lang="zh-CN" altLang="en-US" dirty="0" smtClean="0">
                <a:solidFill>
                  <a:schemeClr val="tx1"/>
                </a:solidFill>
              </a:rPr>
              <a:t>一、</a:t>
            </a:r>
            <a:r>
              <a:rPr lang="zh-CN" altLang="zh-CN" dirty="0" smtClean="0">
                <a:solidFill>
                  <a:schemeClr val="tx1"/>
                </a:solidFill>
              </a:rPr>
              <a:t>到</a:t>
            </a:r>
            <a:r>
              <a:rPr lang="zh-CN" altLang="zh-CN" dirty="0" smtClean="0">
                <a:solidFill>
                  <a:schemeClr val="tx1"/>
                </a:solidFill>
              </a:rPr>
              <a:t>学</a:t>
            </a:r>
            <a:r>
              <a:rPr lang="zh-CN" altLang="zh-CN" dirty="0" smtClean="0">
                <a:solidFill>
                  <a:schemeClr val="tx1"/>
                </a:solidFill>
              </a:rPr>
              <a:t>校</a:t>
            </a:r>
            <a:r>
              <a:rPr lang="zh-CN" altLang="en-US" dirty="0" smtClean="0">
                <a:solidFill>
                  <a:schemeClr val="tx1"/>
                </a:solidFill>
              </a:rPr>
              <a:t>、</a:t>
            </a:r>
            <a:r>
              <a:rPr lang="zh-CN" altLang="zh-CN" dirty="0" smtClean="0">
                <a:solidFill>
                  <a:schemeClr val="tx1"/>
                </a:solidFill>
              </a:rPr>
              <a:t>企</a:t>
            </a:r>
            <a:r>
              <a:rPr lang="zh-CN" altLang="zh-CN" dirty="0" smtClean="0">
                <a:solidFill>
                  <a:schemeClr val="tx1"/>
                </a:solidFill>
              </a:rPr>
              <a:t>业学习交流情况</a:t>
            </a:r>
            <a:r>
              <a:rPr lang="zh-CN" altLang="zh-CN" dirty="0" smtClean="0">
                <a:solidFill>
                  <a:schemeClr val="bg1"/>
                </a:solidFill>
              </a:rPr>
              <a:t/>
            </a:r>
            <a:br>
              <a:rPr lang="zh-CN" altLang="zh-CN" dirty="0" smtClean="0">
                <a:solidFill>
                  <a:schemeClr val="bg1"/>
                </a:solidFill>
              </a:rPr>
            </a:b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>
          <a:xfrm>
            <a:off x="457201" y="987576"/>
            <a:ext cx="8229600" cy="3517895"/>
          </a:xfrm>
        </p:spPr>
        <p:txBody>
          <a:bodyPr/>
          <a:lstStyle/>
          <a:p>
            <a:r>
              <a:rPr lang="en-US" altLang="zh-CN" dirty="0" smtClean="0"/>
              <a:t>10</a:t>
            </a:r>
            <a:r>
              <a:rPr lang="zh-CN" altLang="en-US" dirty="0" smtClean="0"/>
              <a:t>月份到无锡汽车工程学校交流学习</a:t>
            </a:r>
            <a:endParaRPr lang="zh-CN" altLang="en-US" dirty="0"/>
          </a:p>
        </p:txBody>
      </p:sp>
      <p:pic>
        <p:nvPicPr>
          <p:cNvPr id="6" name="Picture 2" descr="H:\无锡汽车工程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30" y="1491631"/>
            <a:ext cx="4416491" cy="3312368"/>
          </a:xfrm>
          <a:prstGeom prst="rect">
            <a:avLst/>
          </a:prstGeom>
          <a:noFill/>
        </p:spPr>
      </p:pic>
      <p:pic>
        <p:nvPicPr>
          <p:cNvPr id="2051" name="Picture 3" descr="H:\无锡汽车工程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1491631"/>
            <a:ext cx="4320480" cy="3312368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5978"/>
            <a:ext cx="8229600" cy="709588"/>
          </a:xfrm>
        </p:spPr>
        <p:txBody>
          <a:bodyPr>
            <a:normAutofit/>
          </a:bodyPr>
          <a:lstStyle/>
          <a:p>
            <a:r>
              <a:rPr lang="en-US" altLang="zh-CN" sz="2800" dirty="0" smtClean="0"/>
              <a:t>11</a:t>
            </a:r>
            <a:r>
              <a:rPr lang="zh-CN" altLang="en-US" sz="2800" dirty="0" smtClean="0"/>
              <a:t>月份到泰州长城、上汽大通无锡分公司学习交流</a:t>
            </a:r>
            <a:endParaRPr lang="zh-CN" altLang="en-US" sz="2800" dirty="0"/>
          </a:p>
        </p:txBody>
      </p:sp>
      <p:pic>
        <p:nvPicPr>
          <p:cNvPr id="3075" name="Picture 3" descr="H:\长城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987574"/>
            <a:ext cx="3991372" cy="3672408"/>
          </a:xfrm>
          <a:prstGeom prst="rect">
            <a:avLst/>
          </a:prstGeom>
          <a:noFill/>
        </p:spPr>
      </p:pic>
      <p:pic>
        <p:nvPicPr>
          <p:cNvPr id="3074" name="Picture 2" descr="H:\长城1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3003798"/>
            <a:ext cx="1656184" cy="1800200"/>
          </a:xfrm>
          <a:prstGeom prst="rect">
            <a:avLst/>
          </a:prstGeom>
          <a:noFill/>
        </p:spPr>
      </p:pic>
      <p:pic>
        <p:nvPicPr>
          <p:cNvPr id="6" name="Picture 2" descr="H:\无锡上汽大通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2" y="987574"/>
            <a:ext cx="4320481" cy="36004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sz="2800" dirty="0" smtClean="0"/>
              <a:t>2021</a:t>
            </a:r>
            <a:r>
              <a:rPr lang="zh-CN" altLang="en-US" sz="2800" dirty="0" smtClean="0"/>
              <a:t>年</a:t>
            </a:r>
            <a:r>
              <a:rPr lang="en-US" altLang="zh-CN" sz="2800" dirty="0" smtClean="0"/>
              <a:t>1</a:t>
            </a:r>
            <a:r>
              <a:rPr lang="zh-CN" altLang="en-US" sz="2800" dirty="0" smtClean="0"/>
              <a:t>月到宿迁苏驰集团交流学习，达成合作意向</a:t>
            </a:r>
            <a:endParaRPr lang="zh-CN" altLang="en-US" sz="2800" dirty="0"/>
          </a:p>
        </p:txBody>
      </p:sp>
      <p:pic>
        <p:nvPicPr>
          <p:cNvPr id="4099" name="Picture 3" descr="H:\苏驰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30" y="1059584"/>
            <a:ext cx="4525433" cy="3394075"/>
          </a:xfrm>
          <a:prstGeom prst="rect">
            <a:avLst/>
          </a:prstGeom>
          <a:noFill/>
        </p:spPr>
      </p:pic>
      <p:pic>
        <p:nvPicPr>
          <p:cNvPr id="8" name="Picture 2" descr="H:\苏驰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3" y="1059582"/>
            <a:ext cx="3816424" cy="3384376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6732240" y="411510"/>
            <a:ext cx="1656184" cy="4032448"/>
          </a:xfrm>
        </p:spPr>
        <p:txBody>
          <a:bodyPr>
            <a:normAutofit/>
          </a:bodyPr>
          <a:lstStyle/>
          <a:p>
            <a:r>
              <a:rPr lang="en-US" altLang="zh-CN" sz="2800" dirty="0" smtClean="0"/>
              <a:t>2021</a:t>
            </a:r>
            <a:r>
              <a:rPr lang="zh-CN" altLang="en-US" sz="2800" dirty="0" smtClean="0"/>
              <a:t>年</a:t>
            </a:r>
            <a:r>
              <a:rPr lang="en-US" altLang="zh-CN" sz="2800" dirty="0" smtClean="0"/>
              <a:t>1</a:t>
            </a:r>
            <a:r>
              <a:rPr lang="zh-CN" altLang="en-US" sz="2800" dirty="0" smtClean="0"/>
              <a:t>月到宿</a:t>
            </a:r>
            <a:r>
              <a:rPr lang="zh-CN" altLang="en-US" sz="2800" dirty="0" smtClean="0"/>
              <a:t>迁汽车维修行业主管部门座谈交流，助推校企合作</a:t>
            </a:r>
            <a:endParaRPr lang="zh-CN" altLang="en-US" sz="2800" dirty="0"/>
          </a:p>
        </p:txBody>
      </p:sp>
      <p:pic>
        <p:nvPicPr>
          <p:cNvPr id="5124" name="Picture 4" descr="H:\行业主管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411510"/>
            <a:ext cx="5904656" cy="4032448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sz="2800" dirty="0" smtClean="0"/>
              <a:t>2021</a:t>
            </a:r>
            <a:r>
              <a:rPr lang="zh-CN" altLang="en-US" sz="2800" dirty="0" smtClean="0"/>
              <a:t>年</a:t>
            </a:r>
            <a:r>
              <a:rPr lang="en-US" altLang="zh-CN" sz="2800" dirty="0" smtClean="0"/>
              <a:t>1</a:t>
            </a:r>
            <a:r>
              <a:rPr lang="zh-CN" altLang="en-US" sz="2800" dirty="0" smtClean="0"/>
              <a:t>月到宿</a:t>
            </a:r>
            <a:r>
              <a:rPr lang="zh-CN" altLang="en-US" sz="2800" dirty="0" smtClean="0"/>
              <a:t>迁天泓集</a:t>
            </a:r>
            <a:r>
              <a:rPr lang="zh-CN" altLang="en-US" sz="2800" dirty="0" smtClean="0"/>
              <a:t>团交流学</a:t>
            </a:r>
            <a:r>
              <a:rPr lang="zh-CN" altLang="en-US" sz="2800" dirty="0" smtClean="0"/>
              <a:t>习，</a:t>
            </a:r>
            <a:r>
              <a:rPr lang="zh-CN" altLang="en-US" sz="2800" dirty="0" smtClean="0"/>
              <a:t>达成合作意向</a:t>
            </a:r>
            <a:endParaRPr lang="zh-CN" altLang="en-US" sz="2800" dirty="0"/>
          </a:p>
        </p:txBody>
      </p:sp>
      <p:pic>
        <p:nvPicPr>
          <p:cNvPr id="6146" name="Picture 2" descr="H:\天泓集团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3" y="915568"/>
            <a:ext cx="4032448" cy="3394075"/>
          </a:xfrm>
          <a:prstGeom prst="rect">
            <a:avLst/>
          </a:prstGeom>
          <a:noFill/>
        </p:spPr>
      </p:pic>
      <p:pic>
        <p:nvPicPr>
          <p:cNvPr id="5" name="Picture 2" descr="H:\天泓集团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4" y="915568"/>
            <a:ext cx="4525433" cy="3394075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457201" y="205978"/>
            <a:ext cx="8229600" cy="637580"/>
          </a:xfrm>
        </p:spPr>
        <p:txBody>
          <a:bodyPr>
            <a:normAutofit fontScale="90000"/>
          </a:bodyPr>
          <a:lstStyle/>
          <a:p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zh-CN" altLang="en-US" dirty="0" smtClean="0"/>
              <a:t>体会</a:t>
            </a:r>
            <a:r>
              <a:rPr lang="zh-CN" altLang="zh-CN" dirty="0" smtClean="0"/>
              <a:t>：</a:t>
            </a:r>
            <a:r>
              <a:rPr lang="zh-CN" altLang="zh-CN" dirty="0" smtClean="0"/>
              <a:t/>
            </a:r>
            <a:br>
              <a:rPr lang="zh-CN" altLang="zh-CN" dirty="0" smtClean="0"/>
            </a:br>
            <a:endParaRPr lang="zh-CN" altLang="en-US" dirty="0"/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>
          <a:xfrm>
            <a:off x="457201" y="1419622"/>
            <a:ext cx="8229600" cy="3085846"/>
          </a:xfrm>
        </p:spPr>
        <p:txBody>
          <a:bodyPr/>
          <a:lstStyle/>
          <a:p>
            <a:r>
              <a:rPr lang="en-US" altLang="zh-CN" dirty="0" smtClean="0"/>
              <a:t>1</a:t>
            </a:r>
            <a:r>
              <a:rPr lang="zh-CN" altLang="zh-CN" dirty="0" smtClean="0"/>
              <a:t>、企业渴望获得高素质的专业人才。</a:t>
            </a:r>
          </a:p>
          <a:p>
            <a:r>
              <a:rPr lang="en-US" altLang="zh-CN" dirty="0" smtClean="0"/>
              <a:t>2</a:t>
            </a:r>
            <a:r>
              <a:rPr lang="zh-CN" altLang="zh-CN" dirty="0" smtClean="0"/>
              <a:t>、企业对于合作非常积极，愿意形成长期稳定的合作关系。</a:t>
            </a:r>
          </a:p>
          <a:p>
            <a:r>
              <a:rPr lang="en-US" altLang="zh-CN" dirty="0" smtClean="0"/>
              <a:t>3</a:t>
            </a:r>
            <a:r>
              <a:rPr lang="zh-CN" altLang="zh-CN" dirty="0" smtClean="0"/>
              <a:t>、有合作意向到成功合作还有一段路要走</a:t>
            </a:r>
            <a:r>
              <a:rPr lang="zh-CN" altLang="zh-CN" dirty="0" smtClean="0"/>
              <a:t>。</a:t>
            </a:r>
            <a:endParaRPr lang="en-US" altLang="zh-CN" dirty="0" smtClean="0"/>
          </a:p>
          <a:p>
            <a:r>
              <a:rPr lang="en-US" altLang="zh-CN" dirty="0" smtClean="0"/>
              <a:t>4</a:t>
            </a:r>
            <a:r>
              <a:rPr lang="zh-CN" altLang="zh-CN" dirty="0" smtClean="0"/>
              <a:t>、行业主管部门对校合</a:t>
            </a:r>
            <a:r>
              <a:rPr lang="zh-CN" altLang="zh-CN" dirty="0" smtClean="0"/>
              <a:t>作</a:t>
            </a:r>
            <a:r>
              <a:rPr lang="zh-CN" altLang="en-US" dirty="0" smtClean="0"/>
              <a:t>、</a:t>
            </a:r>
            <a:r>
              <a:rPr lang="zh-CN" altLang="zh-CN" dirty="0" smtClean="0"/>
              <a:t>产</a:t>
            </a:r>
            <a:r>
              <a:rPr lang="zh-CN" altLang="zh-CN" dirty="0" smtClean="0"/>
              <a:t>教融合大力支持。</a:t>
            </a:r>
          </a:p>
          <a:p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324267" y="1131591"/>
            <a:ext cx="8495469" cy="3600400"/>
          </a:xfrm>
        </p:spPr>
        <p:txBody>
          <a:bodyPr>
            <a:normAutofit/>
          </a:bodyPr>
          <a:lstStyle/>
          <a:p>
            <a:r>
              <a:rPr lang="en-US" altLang="zh-CN" sz="2600" dirty="0" smtClean="0"/>
              <a:t>5</a:t>
            </a:r>
            <a:r>
              <a:rPr lang="zh-CN" altLang="zh-CN" sz="2600" dirty="0" smtClean="0"/>
              <a:t>、</a:t>
            </a:r>
            <a:r>
              <a:rPr lang="zh-CN" altLang="zh-CN" sz="2600" dirty="0" smtClean="0"/>
              <a:t>新能源汽车发展势不可挡，需要的人才量巨</a:t>
            </a:r>
            <a:r>
              <a:rPr lang="zh-CN" altLang="zh-CN" sz="2600" dirty="0" smtClean="0"/>
              <a:t>大</a:t>
            </a:r>
            <a:r>
              <a:rPr lang="zh-CN" altLang="en-US" sz="2600" dirty="0" smtClean="0"/>
              <a:t>。</a:t>
            </a:r>
            <a:endParaRPr lang="zh-CN" altLang="zh-CN" sz="2600" dirty="0" smtClean="0"/>
          </a:p>
          <a:p>
            <a:r>
              <a:rPr lang="en-US" altLang="zh-CN" dirty="0" smtClean="0"/>
              <a:t>6</a:t>
            </a:r>
            <a:r>
              <a:rPr lang="zh-CN" altLang="zh-CN" dirty="0" smtClean="0"/>
              <a:t>、目前</a:t>
            </a:r>
            <a:r>
              <a:rPr lang="en-US" altLang="zh-CN" dirty="0" smtClean="0"/>
              <a:t>4S</a:t>
            </a:r>
            <a:r>
              <a:rPr lang="zh-CN" altLang="zh-CN" dirty="0" smtClean="0"/>
              <a:t>店急需的人才是汽车营销、汽车钣金喷涂</a:t>
            </a:r>
            <a:r>
              <a:rPr lang="zh-CN" altLang="zh-CN" dirty="0" smtClean="0"/>
              <a:t>。</a:t>
            </a:r>
            <a:endParaRPr lang="en-US" altLang="zh-CN" dirty="0" smtClean="0"/>
          </a:p>
          <a:p>
            <a:r>
              <a:rPr lang="en-US" altLang="zh-CN" dirty="0" smtClean="0"/>
              <a:t>7</a:t>
            </a:r>
            <a:r>
              <a:rPr lang="zh-CN" altLang="zh-CN" dirty="0" smtClean="0"/>
              <a:t>、</a:t>
            </a:r>
            <a:r>
              <a:rPr lang="en-US" altLang="zh-CN" dirty="0" smtClean="0"/>
              <a:t>4S</a:t>
            </a:r>
            <a:r>
              <a:rPr lang="zh-CN" altLang="zh-CN" dirty="0" smtClean="0"/>
              <a:t>店实习期工资太低</a:t>
            </a:r>
            <a:r>
              <a:rPr lang="zh-CN" altLang="zh-CN" dirty="0" smtClean="0"/>
              <a:t>，人</a:t>
            </a:r>
            <a:r>
              <a:rPr lang="zh-CN" altLang="zh-CN" dirty="0" smtClean="0"/>
              <a:t>员流动量大，尤其是机电维修工。汽车制造厂工资相对较高，</a:t>
            </a:r>
            <a:r>
              <a:rPr lang="zh-CN" altLang="zh-CN" dirty="0" smtClean="0"/>
              <a:t>但很</a:t>
            </a:r>
            <a:r>
              <a:rPr lang="zh-CN" altLang="zh-CN" dirty="0" smtClean="0"/>
              <a:t>难保持长期稳定。</a:t>
            </a:r>
          </a:p>
          <a:p>
            <a:r>
              <a:rPr lang="en-US" altLang="zh-CN" dirty="0" smtClean="0"/>
              <a:t>8</a:t>
            </a:r>
            <a:r>
              <a:rPr lang="zh-CN" altLang="zh-CN" dirty="0" smtClean="0"/>
              <a:t>、根据企业需求和学生实际灵活设置专业，实现对口就业。</a:t>
            </a:r>
            <a:endParaRPr lang="zh-CN" altLang="en-US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体会</a:t>
            </a:r>
            <a:r>
              <a:rPr lang="zh-CN" altLang="zh-CN" dirty="0" smtClean="0"/>
              <a:t>：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通用_蓝">
  <a:themeElements>
    <a:clrScheme name="通用_蓝 13">
      <a:dk1>
        <a:srgbClr val="000000"/>
      </a:dk1>
      <a:lt1>
        <a:srgbClr val="FFFFFF"/>
      </a:lt1>
      <a:dk2>
        <a:srgbClr val="FFFFFF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通用_蓝">
      <a:majorFont>
        <a:latin typeface="Arial"/>
        <a:ea typeface="隶书"/>
        <a:cs typeface=""/>
      </a:majorFont>
      <a:minorFont>
        <a:latin typeface="Arial"/>
        <a:ea typeface="华文新魏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通用_蓝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通用_蓝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通用_蓝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通用_蓝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通用_蓝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通用_蓝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通用_蓝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通用_蓝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通用_蓝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通用_蓝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通用_蓝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通用_蓝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通用_蓝 13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通用_蓝">
  <a:themeElements>
    <a:clrScheme name="1_通用_蓝 13">
      <a:dk1>
        <a:srgbClr val="000000"/>
      </a:dk1>
      <a:lt1>
        <a:srgbClr val="FFFFFF"/>
      </a:lt1>
      <a:dk2>
        <a:srgbClr val="FFFFFF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通用_蓝">
      <a:majorFont>
        <a:latin typeface="Arial"/>
        <a:ea typeface="隶书"/>
        <a:cs typeface=""/>
      </a:majorFont>
      <a:minorFont>
        <a:latin typeface="Arial"/>
        <a:ea typeface="华文新魏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通用_蓝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通用_蓝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通用_蓝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通用_蓝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通用_蓝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通用_蓝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通用_蓝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通用_蓝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通用_蓝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通用_蓝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通用_蓝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通用_蓝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通用_蓝 13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聚合">
  <a:themeElements>
    <a:clrScheme name="聚合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聚合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聚合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蓝白</Template>
  <TotalTime>136</TotalTime>
  <Words>1257</Words>
  <Application>Microsoft Office PowerPoint</Application>
  <PresentationFormat>全屏显示(16:9)</PresentationFormat>
  <Paragraphs>86</Paragraphs>
  <Slides>18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3</vt:i4>
      </vt:variant>
      <vt:variant>
        <vt:lpstr>幻灯片标题</vt:lpstr>
      </vt:variant>
      <vt:variant>
        <vt:i4>18</vt:i4>
      </vt:variant>
    </vt:vector>
  </HeadingPairs>
  <TitlesOfParts>
    <vt:vector size="21" baseType="lpstr">
      <vt:lpstr>通用_蓝</vt:lpstr>
      <vt:lpstr>1_通用_蓝</vt:lpstr>
      <vt:lpstr>聚合</vt:lpstr>
      <vt:lpstr> </vt:lpstr>
      <vt:lpstr> 汇报提纲 </vt:lpstr>
      <vt:lpstr> 一、到学校、企业学习交流情况 </vt:lpstr>
      <vt:lpstr>11月份到泰州长城、上汽大通无锡分公司学习交流</vt:lpstr>
      <vt:lpstr>2021年1月到宿迁苏驰集团交流学习，达成合作意向</vt:lpstr>
      <vt:lpstr>2021年1月到宿迁汽车维修行业主管部门座谈交流，助推校企合作</vt:lpstr>
      <vt:lpstr>2021年1月到宿迁天泓集团交流学习，达成合作意向</vt:lpstr>
      <vt:lpstr> 体会： </vt:lpstr>
      <vt:lpstr>体会：</vt:lpstr>
      <vt:lpstr> 二、校企（校）合作和汽车专业群发展现状 </vt:lpstr>
      <vt:lpstr> 二、校企（校）合作和汽车专业群发展现状 </vt:lpstr>
      <vt:lpstr>二、校企（校）合作和汽车专业群发展现状</vt:lpstr>
      <vt:lpstr> 三、校企（校）合作和汽车专业群发展思路与举措 </vt:lpstr>
      <vt:lpstr> 三、校企（校）合作和汽车专业群发展思路与举措 </vt:lpstr>
      <vt:lpstr>三、校企（校）合作和汽车专业群发展思路与举措</vt:lpstr>
      <vt:lpstr>三、校企（校）合作和汽车专业群发展思路与举措</vt:lpstr>
      <vt:lpstr>三、校企（校）合作和汽车专业群发展思路与举措</vt:lpstr>
      <vt:lpstr>幻灯片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Administrator</dc:creator>
  <cp:lastModifiedBy>Administrator</cp:lastModifiedBy>
  <cp:revision>14</cp:revision>
  <dcterms:created xsi:type="dcterms:W3CDTF">2021-01-27T15:45:38Z</dcterms:created>
  <dcterms:modified xsi:type="dcterms:W3CDTF">2021-01-27T18:01:51Z</dcterms:modified>
</cp:coreProperties>
</file>