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</p:sldMasterIdLst>
  <p:sldIdLst>
    <p:sldId id="258" r:id="rId4"/>
    <p:sldId id="259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34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8356"/>
            <a:ext cx="2057400" cy="443626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158356"/>
            <a:ext cx="6019800" cy="443626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75E59-BA2E-4BDB-85EF-B71CE0E3B52F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CECA3-CB10-4D50-977B-7364072ADF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32CE83-5CA3-430D-AC2F-AF0A9CC88EFB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82839-75B4-45A7-A4ED-491DEF3DD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031AF5-56D1-4FA0-9EF7-78BB24EA0E46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5C7C1-0566-4CBD-8DEA-20563C274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DFA99-96DE-4D8C-8BF3-34A83A4341C8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5B33F-05E9-44B3-91A0-C7FF58C8D5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CA8A1-4212-4F3E-BFCD-087FD7663BE2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3FB09-14C8-451D-8525-808DBFC1C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DE76E9-58E0-45EE-9EE4-40DC789C89A5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6062D-8BAB-4A42-AB28-76E6A77DD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285D3E-3E25-4735-8F3A-46EA6947E493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DFF44-FD43-43A9-8D82-51A222D36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DAD492-24E9-4713-9FDE-E82F7679D89E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6AFA1-EED2-45EC-ADCC-28E745DBA4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5525C-7DA2-4EF0-B453-432CF33C5DD8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D4E55-D145-40AD-A870-878C12E48A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42D15C-3A22-49AE-BD3B-F63EE227059D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5564B-FF7E-43C0-A339-85626C05F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8356"/>
            <a:ext cx="2057400" cy="443626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158356"/>
            <a:ext cx="6019800" cy="443626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C0220-F173-4DE5-ABD6-6F6439A45B7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2478D-9476-4B36-80F9-68F72D8A6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1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314453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4" y="3714750"/>
            <a:ext cx="9147765" cy="1434066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A75E59-BA2E-4BDB-85EF-B71CE0E3B52F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9CECA3-CB10-4D50-977B-7364072AD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2CE83-5CA3-430D-AC2F-AF0A9CC88EFB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82839-75B4-45A7-A4ED-491DEF3DD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31AF5-56D1-4FA0-9EF7-78BB24EA0E46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5C7C1-0566-4CBD-8DEA-20563C274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燕尾形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9DFA99-96DE-4D8C-8BF3-34A83A4341C8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5B33F-05E9-44B3-91A0-C7FF58C8D5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9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083222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083222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CA8A1-4212-4F3E-BFCD-087FD7663BE2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3FB09-14C8-451D-8525-808DBFC1C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E76E9-58E0-45EE-9EE4-40DC789C89A5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6062D-8BAB-4A42-AB28-76E6A77DD7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285D3E-3E25-4735-8F3A-46EA6947E493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DFF44-FD43-43A9-8D82-51A222D36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1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1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8DDAD492-24E9-4713-9FDE-E82F7679D89E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6AFA1-EED2-45EC-ADCC-28E745DBA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1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A5525C-7DA2-4EF0-B453-432CF33C5DD8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5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3D4E55-D145-40AD-A870-878C12E4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9" y="4454259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1" y="4343441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5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1110998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2D15C-3A22-49AE-BD3B-F63EE227059D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5564B-FF7E-43C0-A339-85626C05F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05982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9C0220-F173-4DE5-ABD6-6F6439A45B7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2478D-9476-4B36-80F9-68F72D8A6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5479"/>
            <a:ext cx="9144000" cy="1078707"/>
          </a:xfrm>
          <a:prstGeom prst="rect">
            <a:avLst/>
          </a:prstGeom>
          <a:solidFill>
            <a:srgbClr val="243AA8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5875" y="5056587"/>
            <a:ext cx="9128125" cy="86915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 lIns="36000" tIns="7200" rIns="36000" bIns="18000" anchor="ctr"/>
          <a:lstStyle/>
          <a:p>
            <a:pPr eaLnBrk="0" hangingPunct="0"/>
            <a:endParaRPr lang="en-US" sz="10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875" y="-7144"/>
            <a:ext cx="9144000" cy="82154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 lIns="36000" tIns="7200" rIns="36000" bIns="18000" anchor="ctr"/>
          <a:lstStyle/>
          <a:p>
            <a:pPr eaLnBrk="0" hangingPunct="0"/>
            <a:endParaRPr lang="en-US" sz="1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158353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55D46C60-FD31-4BB8-B328-725BC2F6E638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zh-CN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158353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7D8C72E3-6532-4D4F-917A-06A26FB9B05C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66C7D59D-E017-4C61-B0B7-E4F2432660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9" y="4454259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1" y="4343441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5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1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D46C60-FD31-4BB8-B328-725BC2F6E638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5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1" y="1131591"/>
            <a:ext cx="8229600" cy="3384376"/>
          </a:xfrm>
        </p:spPr>
        <p:txBody>
          <a:bodyPr>
            <a:normAutofit/>
          </a:bodyPr>
          <a:lstStyle/>
          <a:p>
            <a:r>
              <a:rPr lang="zh-CN" altLang="zh-CN" sz="3600" b="1" dirty="0" smtClean="0"/>
              <a:t>汽车运用与维修专业群发展汇报</a:t>
            </a:r>
            <a:endParaRPr lang="en-US" altLang="zh-CN" sz="3600" b="1" dirty="0" smtClean="0"/>
          </a:p>
          <a:p>
            <a:pPr algn="ctr"/>
            <a:endParaRPr lang="en-US" altLang="zh-CN" sz="3600" b="1" dirty="0" smtClean="0"/>
          </a:p>
          <a:p>
            <a:pPr algn="ctr"/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陈树国</a:t>
            </a:r>
            <a:endParaRPr lang="en-US" altLang="zh-CN" sz="3600" b="1" dirty="0" smtClean="0">
              <a:latin typeface="楷体_GB2312" pitchFamily="49" charset="-122"/>
              <a:ea typeface="楷体_GB2312" pitchFamily="49" charset="-122"/>
            </a:endParaRPr>
          </a:p>
          <a:p>
            <a:pPr algn="ctr"/>
            <a:endParaRPr lang="en-US" altLang="zh-CN" sz="3600" b="1" dirty="0" smtClean="0"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en-US" altLang="zh-CN" sz="3600" b="1" dirty="0" smtClean="0">
                <a:latin typeface="楷体_GB2312" pitchFamily="49" charset="-122"/>
                <a:ea typeface="楷体_GB2312" pitchFamily="49" charset="-122"/>
              </a:rPr>
              <a:t>2021.01.29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627535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1" y="987574"/>
            <a:ext cx="8229600" cy="3600400"/>
          </a:xfrm>
        </p:spPr>
        <p:txBody>
          <a:bodyPr/>
          <a:lstStyle/>
          <a:p>
            <a:pPr>
              <a:buNone/>
            </a:pPr>
            <a:r>
              <a:rPr lang="zh-CN" altLang="zh-CN" sz="2400" dirty="0" smtClean="0"/>
              <a:t>（一）校企（校）合作现状</a:t>
            </a:r>
          </a:p>
          <a:p>
            <a:pPr>
              <a:buFont typeface="Wingdings" pitchFamily="2" charset="2"/>
              <a:buChar char="l"/>
            </a:pPr>
            <a:r>
              <a:rPr lang="zh-CN" altLang="en-US" sz="2400" b="1" dirty="0" smtClean="0"/>
              <a:t>校企合作：</a:t>
            </a:r>
            <a:endParaRPr lang="en-US" altLang="zh-CN" sz="2400" b="1" dirty="0" smtClean="0"/>
          </a:p>
          <a:p>
            <a:r>
              <a:rPr lang="zh-CN" altLang="zh-CN" sz="2400" dirty="0" smtClean="0"/>
              <a:t>中德诺浩（北京）教育科技股份有限公司</a:t>
            </a:r>
            <a:r>
              <a:rPr lang="en-US" altLang="zh-CN" sz="2400" dirty="0" smtClean="0"/>
              <a:t>—</a:t>
            </a:r>
            <a:r>
              <a:rPr lang="zh-CN" altLang="en-US" sz="2400" dirty="0" smtClean="0"/>
              <a:t>真合作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上汽大通无锡</a:t>
            </a:r>
            <a:r>
              <a:rPr lang="zh-CN" altLang="en-US" sz="2400" dirty="0" smtClean="0"/>
              <a:t>分公司</a:t>
            </a:r>
            <a:endParaRPr lang="en-US" altLang="zh-CN" sz="2400" dirty="0" smtClean="0"/>
          </a:p>
          <a:p>
            <a:r>
              <a:rPr lang="zh-CN" altLang="zh-CN" sz="2400" dirty="0" smtClean="0"/>
              <a:t>上汽</a:t>
            </a:r>
            <a:r>
              <a:rPr lang="zh-CN" altLang="en-US" sz="2400" dirty="0" smtClean="0"/>
              <a:t>集团</a:t>
            </a:r>
            <a:r>
              <a:rPr lang="zh-CN" altLang="zh-CN" sz="2400" dirty="0" smtClean="0"/>
              <a:t>安吉物流南京分公司</a:t>
            </a:r>
            <a:r>
              <a:rPr lang="en-US" altLang="zh-CN" sz="2400" dirty="0" smtClean="0"/>
              <a:t>     </a:t>
            </a:r>
            <a:r>
              <a:rPr lang="zh-CN" altLang="en-US" sz="2400" dirty="0" smtClean="0"/>
              <a:t>真就业</a:t>
            </a:r>
            <a:endParaRPr lang="en-US" altLang="zh-CN" sz="2400" dirty="0" smtClean="0"/>
          </a:p>
          <a:p>
            <a:r>
              <a:rPr lang="zh-CN" altLang="zh-CN" sz="2400" dirty="0" smtClean="0"/>
              <a:t>泰州长城汽车</a:t>
            </a:r>
            <a:endParaRPr lang="en-US" altLang="zh-CN" sz="2400" dirty="0" smtClean="0"/>
          </a:p>
          <a:p>
            <a:r>
              <a:rPr lang="zh-CN" altLang="zh-CN" sz="2400" dirty="0" smtClean="0"/>
              <a:t>南京汽车集</a:t>
            </a:r>
            <a:r>
              <a:rPr lang="zh-CN" altLang="en-US" sz="2400" dirty="0" smtClean="0"/>
              <a:t>团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zh-CN" altLang="zh-CN" sz="3100" dirty="0" smtClean="0"/>
              <a:t>二、校企（校）合作和汽车专业群发展现状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4" name="右大括号 3"/>
          <p:cNvSpPr/>
          <p:nvPr/>
        </p:nvSpPr>
        <p:spPr>
          <a:xfrm>
            <a:off x="4931979" y="2715766"/>
            <a:ext cx="359977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CN" altLang="zh-CN" b="1" dirty="0" smtClean="0"/>
              <a:t>校校合作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dirty="0" smtClean="0"/>
              <a:t>   </a:t>
            </a:r>
          </a:p>
          <a:p>
            <a:pPr>
              <a:buNone/>
            </a:pPr>
            <a:r>
              <a:rPr lang="zh-CN" altLang="zh-CN" dirty="0" smtClean="0"/>
              <a:t>无锡汽车工程工程学校</a:t>
            </a:r>
            <a:r>
              <a:rPr lang="zh-CN" altLang="en-US" dirty="0" smtClean="0"/>
              <a:t>“</a:t>
            </a:r>
            <a:r>
              <a:rPr lang="en-US" altLang="zh-CN" dirty="0" smtClean="0"/>
              <a:t>1+2</a:t>
            </a:r>
            <a:r>
              <a:rPr lang="zh-CN" altLang="en-US" dirty="0" smtClean="0"/>
              <a:t>”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效果良好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</a:p>
          <a:p>
            <a:pPr>
              <a:buNone/>
            </a:pPr>
            <a:r>
              <a:rPr lang="zh-CN" altLang="en-US" sz="2500" dirty="0" smtClean="0"/>
              <a:t>江苏信息职业技术学院“</a:t>
            </a:r>
            <a:r>
              <a:rPr lang="en-US" altLang="zh-CN" sz="2500" dirty="0" smtClean="0"/>
              <a:t>3+3</a:t>
            </a:r>
            <a:r>
              <a:rPr lang="zh-CN" altLang="en-US" sz="2500" dirty="0" smtClean="0"/>
              <a:t>”贯通培养</a:t>
            </a:r>
            <a:r>
              <a:rPr lang="en-US" altLang="zh-CN" sz="2500" dirty="0" smtClean="0"/>
              <a:t>—</a:t>
            </a:r>
            <a:r>
              <a:rPr lang="zh-CN" altLang="en-US" sz="2500" dirty="0" smtClean="0"/>
              <a:t>第一年招生</a:t>
            </a:r>
            <a:endParaRPr lang="en-US" altLang="zh-CN" sz="2500" dirty="0" smtClean="0"/>
          </a:p>
          <a:p>
            <a:pPr>
              <a:buNone/>
            </a:pPr>
            <a:endParaRPr lang="zh-CN" altLang="en-US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637580"/>
          </a:xfrm>
        </p:spPr>
        <p:txBody>
          <a:bodyPr>
            <a:normAutofit fontScale="90000"/>
          </a:bodyPr>
          <a:lstStyle/>
          <a:p>
            <a:r>
              <a:rPr lang="en-US" altLang="zh-CN" sz="3100" dirty="0" smtClean="0"/>
              <a:t/>
            </a:r>
            <a:br>
              <a:rPr lang="en-US" altLang="zh-CN" sz="3100" dirty="0" smtClean="0"/>
            </a:br>
            <a:r>
              <a:rPr lang="zh-CN" altLang="zh-CN" sz="3100" dirty="0" smtClean="0"/>
              <a:t>二、校企（校）合作和汽车专业群发展现状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110997"/>
            <a:ext cx="8362534" cy="33944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zh-CN" dirty="0" smtClean="0"/>
              <a:t>（二）汽车专业群现状</a:t>
            </a:r>
          </a:p>
          <a:p>
            <a:pPr>
              <a:buNone/>
            </a:pPr>
            <a:r>
              <a:rPr lang="en-US" altLang="zh-CN" dirty="0" smtClean="0"/>
              <a:t> 1</a:t>
            </a:r>
            <a:r>
              <a:rPr lang="zh-CN" altLang="zh-CN" dirty="0" smtClean="0"/>
              <a:t>、师资现状</a:t>
            </a:r>
            <a:r>
              <a:rPr lang="zh-CN" altLang="en-US" dirty="0" smtClean="0"/>
              <a:t>：专业教师</a:t>
            </a:r>
            <a:r>
              <a:rPr lang="en-US" altLang="zh-CN" dirty="0" smtClean="0"/>
              <a:t>12</a:t>
            </a:r>
            <a:r>
              <a:rPr lang="zh-CN" altLang="en-US" dirty="0" smtClean="0"/>
              <a:t>人。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2</a:t>
            </a:r>
            <a:r>
              <a:rPr lang="zh-CN" altLang="zh-CN" dirty="0" smtClean="0"/>
              <a:t>、学生现状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13</a:t>
            </a:r>
            <a:r>
              <a:rPr lang="zh-CN" altLang="en-US" dirty="0" smtClean="0"/>
              <a:t>个班级，</a:t>
            </a:r>
            <a:r>
              <a:rPr lang="en-US" altLang="zh-CN" dirty="0" smtClean="0"/>
              <a:t>465</a:t>
            </a:r>
            <a:r>
              <a:rPr lang="zh-CN" altLang="en-US" dirty="0"/>
              <a:t>人，整体文化基础薄弱，专业忠诚度不高。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3</a:t>
            </a:r>
            <a:r>
              <a:rPr lang="zh-CN" altLang="zh-CN" dirty="0" smtClean="0"/>
              <a:t>、实训基地现状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</a:t>
            </a:r>
            <a:r>
              <a:rPr lang="zh-CN" altLang="en-US" dirty="0" smtClean="0"/>
              <a:t>能</a:t>
            </a:r>
            <a:r>
              <a:rPr lang="zh-CN" altLang="en-US" sz="2400" dirty="0" smtClean="0"/>
              <a:t>基本满足传统汽车维修专业实习需要。</a:t>
            </a:r>
            <a:endParaRPr lang="en-US" altLang="zh-CN" sz="2400" dirty="0" smtClean="0"/>
          </a:p>
          <a:p>
            <a:pPr>
              <a:buNone/>
            </a:pPr>
            <a:r>
              <a:rPr lang="en-US" altLang="zh-CN" dirty="0" smtClean="0"/>
              <a:t> 4</a:t>
            </a:r>
            <a:r>
              <a:rPr lang="zh-CN" altLang="zh-CN" dirty="0" smtClean="0"/>
              <a:t>、人才培养模式现状：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</a:t>
            </a:r>
            <a:r>
              <a:rPr lang="zh-CN" altLang="en-US" dirty="0" smtClean="0"/>
              <a:t>理论教学    校内实训基地集中实习    就业。</a:t>
            </a:r>
            <a:endParaRPr lang="zh-CN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2800" dirty="0" smtClean="0"/>
              <a:t>二、校企（校）合作和汽车专业群发展现状</a:t>
            </a:r>
            <a:endParaRPr lang="zh-CN" altLang="en-US" sz="2800" dirty="0"/>
          </a:p>
        </p:txBody>
      </p:sp>
      <p:sp>
        <p:nvSpPr>
          <p:cNvPr id="5" name="右箭头 4"/>
          <p:cNvSpPr/>
          <p:nvPr/>
        </p:nvSpPr>
        <p:spPr>
          <a:xfrm>
            <a:off x="2915816" y="4190725"/>
            <a:ext cx="28798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6744682" y="4191931"/>
            <a:ext cx="28798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1" y="1110997"/>
            <a:ext cx="8229600" cy="3693001"/>
          </a:xfrm>
        </p:spPr>
        <p:txBody>
          <a:bodyPr>
            <a:normAutofit/>
          </a:bodyPr>
          <a:lstStyle/>
          <a:p>
            <a:r>
              <a:rPr lang="zh-CN" altLang="zh-CN" sz="2400" dirty="0" smtClean="0"/>
              <a:t>（一）校企（校）合作发展思路与举措</a:t>
            </a:r>
            <a:endParaRPr lang="en-US" altLang="zh-CN" sz="2400" dirty="0" smtClean="0"/>
          </a:p>
          <a:p>
            <a:pPr>
              <a:lnSpc>
                <a:spcPts val="3200"/>
              </a:lnSpc>
            </a:pPr>
            <a:r>
              <a:rPr lang="en-US" altLang="zh-CN" sz="2400" dirty="0" smtClean="0"/>
              <a:t>1</a:t>
            </a:r>
            <a:r>
              <a:rPr lang="zh-CN" altLang="zh-CN" sz="2400" dirty="0" smtClean="0"/>
              <a:t>、校企合作</a:t>
            </a:r>
          </a:p>
          <a:p>
            <a:pPr>
              <a:lnSpc>
                <a:spcPts val="3200"/>
              </a:lnSpc>
              <a:buFont typeface="Wingdings" pitchFamily="2" charset="2"/>
              <a:buChar char="l"/>
            </a:pPr>
            <a:r>
              <a:rPr lang="zh-CN" altLang="zh-CN" sz="2400" dirty="0" smtClean="0"/>
              <a:t>定向培养，分门别类，资源优化。</a:t>
            </a:r>
            <a:endParaRPr lang="en-US" altLang="zh-CN" sz="2400" dirty="0" smtClean="0"/>
          </a:p>
          <a:p>
            <a:pPr>
              <a:lnSpc>
                <a:spcPts val="3200"/>
              </a:lnSpc>
              <a:buFont typeface="Wingdings" pitchFamily="2" charset="2"/>
              <a:buChar char="l"/>
            </a:pPr>
            <a:r>
              <a:rPr lang="zh-CN" altLang="zh-CN" sz="2400" dirty="0" smtClean="0"/>
              <a:t>教师和企业技术人员要互访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lnSpc>
                <a:spcPts val="3200"/>
              </a:lnSpc>
              <a:buFont typeface="Wingdings" pitchFamily="2" charset="2"/>
              <a:buChar char="l"/>
            </a:pPr>
            <a:r>
              <a:rPr lang="zh-CN" altLang="zh-CN" sz="2400" dirty="0" smtClean="0"/>
              <a:t>企业</a:t>
            </a:r>
            <a:r>
              <a:rPr lang="zh-CN" altLang="en-US" sz="2400" dirty="0" smtClean="0"/>
              <a:t>（校外实训基地）</a:t>
            </a:r>
            <a:r>
              <a:rPr lang="zh-CN" altLang="zh-CN" sz="2400" dirty="0" smtClean="0"/>
              <a:t>和学校</a:t>
            </a:r>
            <a:r>
              <a:rPr lang="zh-CN" altLang="en-US" sz="2400" dirty="0" smtClean="0"/>
              <a:t>（人才培养基地）</a:t>
            </a:r>
            <a:r>
              <a:rPr lang="zh-CN" altLang="zh-CN" sz="2400" dirty="0" smtClean="0"/>
              <a:t>互设基地。</a:t>
            </a:r>
          </a:p>
          <a:p>
            <a:pPr>
              <a:lnSpc>
                <a:spcPts val="3200"/>
              </a:lnSpc>
            </a:pPr>
            <a:r>
              <a:rPr lang="en-US" altLang="zh-CN" sz="2400" dirty="0" smtClean="0"/>
              <a:t>2</a:t>
            </a:r>
            <a:r>
              <a:rPr lang="zh-CN" altLang="zh-CN" sz="2400" dirty="0" smtClean="0"/>
              <a:t>、校校合作</a:t>
            </a:r>
          </a:p>
          <a:p>
            <a:pPr>
              <a:lnSpc>
                <a:spcPts val="3200"/>
              </a:lnSpc>
              <a:buFont typeface="Wingdings" pitchFamily="2" charset="2"/>
              <a:buChar char="l"/>
            </a:pPr>
            <a:r>
              <a:rPr lang="zh-CN" altLang="en-US" sz="2400" dirty="0" smtClean="0"/>
              <a:t>汽车专业师资技能水平提升。</a:t>
            </a:r>
            <a:endParaRPr lang="en-US" altLang="zh-CN" sz="2400" dirty="0" smtClean="0"/>
          </a:p>
          <a:p>
            <a:pPr>
              <a:lnSpc>
                <a:spcPts val="3200"/>
              </a:lnSpc>
              <a:buFont typeface="Wingdings" pitchFamily="2" charset="2"/>
              <a:buChar char="l"/>
            </a:pPr>
            <a:r>
              <a:rPr lang="zh-CN" altLang="en-US" sz="2400" dirty="0" smtClean="0"/>
              <a:t>非汽车专业专业教师转化。</a:t>
            </a:r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zh-CN" sz="3100" dirty="0" smtClean="0"/>
              <a:t>三、校企（校）合作和汽车专业群发展思路与举措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dirty="0" smtClean="0"/>
              <a:t>（二）汽车专业群发展思路与举措</a:t>
            </a:r>
          </a:p>
          <a:p>
            <a:r>
              <a:rPr lang="en-US" altLang="zh-CN" dirty="0" smtClean="0"/>
              <a:t>1</a:t>
            </a:r>
            <a:r>
              <a:rPr lang="zh-CN" altLang="zh-CN" dirty="0" smtClean="0"/>
              <a:t>、师资队伍建设</a:t>
            </a:r>
          </a:p>
          <a:p>
            <a:pPr>
              <a:buFont typeface="Wingdings" pitchFamily="2" charset="2"/>
              <a:buChar char="l"/>
            </a:pPr>
            <a:r>
              <a:rPr lang="zh-CN" altLang="zh-CN" dirty="0" smtClean="0"/>
              <a:t>加强师资队伍建设，优化师资结构。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zh-CN" dirty="0" smtClean="0"/>
              <a:t>、优化生源</a:t>
            </a:r>
            <a:r>
              <a:rPr lang="zh-CN" altLang="en-US" dirty="0" smtClean="0"/>
              <a:t>素质</a:t>
            </a:r>
            <a:r>
              <a:rPr lang="zh-CN" altLang="zh-CN" dirty="0" smtClean="0"/>
              <a:t>，调整专业方向</a:t>
            </a:r>
          </a:p>
          <a:p>
            <a:pPr>
              <a:buFont typeface="Wingdings" pitchFamily="2" charset="2"/>
              <a:buChar char="l"/>
            </a:pPr>
            <a:r>
              <a:rPr lang="zh-CN" altLang="zh-CN" dirty="0" smtClean="0"/>
              <a:t>在确保生源数量的前提下，优化生源素质。</a:t>
            </a:r>
            <a:endParaRPr lang="en-US" altLang="zh-CN" dirty="0" smtClean="0"/>
          </a:p>
          <a:p>
            <a:pPr>
              <a:buFont typeface="Wingdings" pitchFamily="2" charset="2"/>
              <a:buChar char="l"/>
            </a:pPr>
            <a:r>
              <a:rPr lang="zh-CN" altLang="zh-CN" dirty="0" smtClean="0"/>
              <a:t>增设汽车制造与检修专业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zh-CN" altLang="zh-CN" sz="3100" dirty="0" smtClean="0"/>
              <a:t>三、校企（校）合作和汽车专业群发展思路与举措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（二）汽车专业群发展思路与举措</a:t>
            </a:r>
          </a:p>
          <a:p>
            <a:pPr>
              <a:lnSpc>
                <a:spcPts val="3400"/>
              </a:lnSpc>
            </a:pPr>
            <a:r>
              <a:rPr lang="en-US" altLang="zh-CN" dirty="0" smtClean="0"/>
              <a:t>3</a:t>
            </a:r>
            <a:r>
              <a:rPr lang="zh-CN" altLang="zh-CN" dirty="0" smtClean="0"/>
              <a:t>、实训基地建设</a:t>
            </a:r>
          </a:p>
          <a:p>
            <a:pPr>
              <a:lnSpc>
                <a:spcPts val="3400"/>
              </a:lnSpc>
              <a:buFont typeface="Wingdings" pitchFamily="2" charset="2"/>
              <a:buChar char="l"/>
            </a:pPr>
            <a:r>
              <a:rPr lang="zh-CN" altLang="zh-CN" sz="2400" dirty="0" smtClean="0"/>
              <a:t>一是完善现有的实训室，增加新能源汽车实训工位，新建汽车营销实训室，谋划城市轨道交通虚拟实训室。</a:t>
            </a:r>
            <a:endParaRPr lang="en-US" altLang="zh-CN" sz="2400" dirty="0" smtClean="0"/>
          </a:p>
          <a:p>
            <a:pPr>
              <a:lnSpc>
                <a:spcPts val="3400"/>
              </a:lnSpc>
              <a:buFont typeface="Wingdings" pitchFamily="2" charset="2"/>
              <a:buChar char="l"/>
            </a:pPr>
            <a:r>
              <a:rPr lang="zh-CN" altLang="zh-CN" sz="2400" dirty="0" smtClean="0"/>
              <a:t>二是积极推动生产性实训基地建设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sz="3100" dirty="0" smtClean="0"/>
              <a:t>三、校企（校）合作和汽车专业群发展思路与举措</a:t>
            </a:r>
            <a:endParaRPr lang="zh-CN" altLang="en-US" sz="3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1" y="987574"/>
            <a:ext cx="8229600" cy="3600399"/>
          </a:xfrm>
        </p:spPr>
        <p:txBody>
          <a:bodyPr>
            <a:normAutofit/>
          </a:bodyPr>
          <a:lstStyle/>
          <a:p>
            <a:r>
              <a:rPr lang="zh-CN" altLang="zh-CN" dirty="0" smtClean="0"/>
              <a:t>（二）汽车专业群发展思路与举措</a:t>
            </a:r>
          </a:p>
          <a:p>
            <a:r>
              <a:rPr lang="en-US" altLang="zh-CN" dirty="0" smtClean="0"/>
              <a:t>4</a:t>
            </a:r>
            <a:r>
              <a:rPr lang="zh-CN" altLang="zh-CN" dirty="0" smtClean="0"/>
              <a:t>、人才培养模式</a:t>
            </a:r>
          </a:p>
          <a:p>
            <a:pPr>
              <a:lnSpc>
                <a:spcPts val="2600"/>
              </a:lnSpc>
              <a:buFont typeface="Wingdings" pitchFamily="2" charset="2"/>
              <a:buChar char="l"/>
            </a:pPr>
            <a:r>
              <a:rPr lang="zh-CN" altLang="zh-CN" sz="2000" dirty="0" smtClean="0"/>
              <a:t>第一阶段（第</a:t>
            </a:r>
            <a:r>
              <a:rPr lang="en-US" altLang="zh-CN" sz="2000" dirty="0" smtClean="0"/>
              <a:t>1-2</a:t>
            </a:r>
            <a:r>
              <a:rPr lang="zh-CN" altLang="zh-CN" sz="2000" dirty="0" smtClean="0"/>
              <a:t>学期）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专业理论教学（或理实一体）</a:t>
            </a:r>
            <a:r>
              <a:rPr lang="en-US" altLang="zh-CN" sz="2000" dirty="0" smtClean="0"/>
              <a:t>+1-2</a:t>
            </a:r>
            <a:r>
              <a:rPr lang="zh-CN" altLang="zh-CN" sz="2000" dirty="0" smtClean="0"/>
              <a:t>周企业见习</a:t>
            </a:r>
            <a:r>
              <a:rPr lang="en-US" altLang="zh-CN" sz="2000" dirty="0" smtClean="0"/>
              <a:t>+</a:t>
            </a:r>
            <a:r>
              <a:rPr lang="zh-CN" altLang="zh-CN" sz="2000" dirty="0" smtClean="0"/>
              <a:t>校内实训基地集中实习；</a:t>
            </a:r>
            <a:endParaRPr lang="en-US" altLang="zh-CN" sz="2000" dirty="0" smtClean="0"/>
          </a:p>
          <a:p>
            <a:pPr>
              <a:lnSpc>
                <a:spcPts val="2600"/>
              </a:lnSpc>
              <a:buFont typeface="Wingdings" pitchFamily="2" charset="2"/>
              <a:buChar char="l"/>
            </a:pPr>
            <a:r>
              <a:rPr lang="zh-CN" altLang="zh-CN" sz="2000" dirty="0" smtClean="0"/>
              <a:t>第二阶段（第</a:t>
            </a:r>
            <a:r>
              <a:rPr lang="en-US" altLang="zh-CN" sz="2000" dirty="0" smtClean="0"/>
              <a:t>3-4</a:t>
            </a:r>
            <a:r>
              <a:rPr lang="zh-CN" altLang="zh-CN" sz="2000" dirty="0" smtClean="0"/>
              <a:t>学期）</a:t>
            </a:r>
            <a:r>
              <a:rPr lang="zh-CN" altLang="en-US" sz="2000" dirty="0" smtClean="0"/>
              <a:t>：</a:t>
            </a:r>
            <a:r>
              <a:rPr lang="zh-CN" altLang="zh-CN" sz="1800" dirty="0" smtClean="0"/>
              <a:t>专业理论教学（或理实一体）</a:t>
            </a:r>
            <a:r>
              <a:rPr lang="en-US" altLang="zh-CN" sz="1800" dirty="0" smtClean="0"/>
              <a:t>+</a:t>
            </a:r>
            <a:r>
              <a:rPr lang="zh-CN" altLang="zh-CN" sz="1800" dirty="0" smtClean="0"/>
              <a:t>校内实训</a:t>
            </a:r>
            <a:endParaRPr lang="en-US" altLang="zh-CN" sz="1800" dirty="0" smtClean="0"/>
          </a:p>
          <a:p>
            <a:pPr>
              <a:lnSpc>
                <a:spcPts val="2600"/>
              </a:lnSpc>
            </a:pPr>
            <a:r>
              <a:rPr lang="zh-CN" altLang="zh-CN" sz="1800" dirty="0" smtClean="0"/>
              <a:t>基地集中实习</a:t>
            </a:r>
            <a:r>
              <a:rPr lang="en-US" altLang="zh-CN" sz="1800" dirty="0" smtClean="0"/>
              <a:t>+4</a:t>
            </a:r>
            <a:r>
              <a:rPr lang="zh-CN" altLang="en-US" sz="1800" dirty="0" smtClean="0"/>
              <a:t>周</a:t>
            </a:r>
            <a:r>
              <a:rPr lang="zh-CN" altLang="zh-CN" sz="1800" dirty="0" smtClean="0"/>
              <a:t>企业跟岗实习</a:t>
            </a:r>
            <a:r>
              <a:rPr lang="zh-CN" altLang="en-US" sz="1800" dirty="0" smtClean="0"/>
              <a:t>（第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学期）</a:t>
            </a:r>
            <a:r>
              <a:rPr lang="en-US" altLang="zh-CN" sz="1800" dirty="0" smtClean="0"/>
              <a:t>/ 2</a:t>
            </a:r>
            <a:r>
              <a:rPr lang="zh-CN" altLang="en-US" sz="1800" dirty="0" smtClean="0"/>
              <a:t>周</a:t>
            </a:r>
            <a:r>
              <a:rPr lang="zh-CN" altLang="zh-CN" sz="1800" dirty="0" smtClean="0"/>
              <a:t>企业跟岗实习</a:t>
            </a:r>
            <a:r>
              <a:rPr lang="zh-CN" altLang="en-US" sz="1800" dirty="0" smtClean="0"/>
              <a:t>（第</a:t>
            </a:r>
            <a:r>
              <a:rPr lang="en-US" altLang="zh-CN" sz="1800" dirty="0" smtClean="0"/>
              <a:t>4</a:t>
            </a:r>
            <a:r>
              <a:rPr lang="zh-CN" altLang="en-US" sz="1800" dirty="0" smtClean="0"/>
              <a:t>学期）</a:t>
            </a:r>
            <a:endParaRPr lang="zh-CN" altLang="zh-CN" sz="1800" dirty="0" smtClean="0"/>
          </a:p>
          <a:p>
            <a:pPr>
              <a:lnSpc>
                <a:spcPts val="2600"/>
              </a:lnSpc>
              <a:buFont typeface="Wingdings" pitchFamily="2" charset="2"/>
              <a:buChar char="l"/>
            </a:pPr>
            <a:r>
              <a:rPr lang="zh-CN" altLang="zh-CN" sz="2000" dirty="0" smtClean="0"/>
              <a:t>第三阶段（第</a:t>
            </a:r>
            <a:r>
              <a:rPr lang="en-US" altLang="zh-CN" sz="2000" dirty="0" smtClean="0"/>
              <a:t>5-6</a:t>
            </a:r>
            <a:r>
              <a:rPr lang="zh-CN" altLang="zh-CN" sz="2000" dirty="0" smtClean="0"/>
              <a:t>学期）：</a:t>
            </a:r>
            <a:r>
              <a:rPr lang="zh-CN" altLang="en-US" sz="2000" dirty="0" smtClean="0"/>
              <a:t>第</a:t>
            </a:r>
            <a:r>
              <a:rPr lang="en-US" altLang="zh-CN" sz="2000" dirty="0" smtClean="0"/>
              <a:t>5</a:t>
            </a:r>
            <a:r>
              <a:rPr lang="zh-CN" altLang="en-US" sz="2000" dirty="0" smtClean="0"/>
              <a:t>学期前期</a:t>
            </a:r>
            <a:r>
              <a:rPr lang="zh-CN" altLang="zh-CN" sz="2000" dirty="0" smtClean="0"/>
              <a:t>理论教学（或理实一体）</a:t>
            </a:r>
            <a:r>
              <a:rPr lang="en-US" altLang="zh-CN" sz="2000" dirty="0" smtClean="0"/>
              <a:t>+</a:t>
            </a:r>
            <a:r>
              <a:rPr lang="zh-CN" altLang="zh-CN" sz="2000" dirty="0" smtClean="0"/>
              <a:t>校内实训基地集中实习</a:t>
            </a:r>
            <a:r>
              <a:rPr lang="zh-CN" altLang="en-US" sz="2000" dirty="0" smtClean="0"/>
              <a:t>，学业水平测试结束到第</a:t>
            </a:r>
            <a:r>
              <a:rPr lang="en-US" altLang="zh-CN" sz="2000" dirty="0" smtClean="0"/>
              <a:t>6</a:t>
            </a:r>
            <a:r>
              <a:rPr lang="zh-CN" altLang="en-US" sz="2000" dirty="0" smtClean="0"/>
              <a:t>学期结束，</a:t>
            </a:r>
            <a:r>
              <a:rPr lang="zh-CN" altLang="zh-CN" sz="2000" dirty="0" smtClean="0"/>
              <a:t>学校负责推荐就业（到企业顶岗实习）。</a:t>
            </a:r>
          </a:p>
          <a:p>
            <a:endParaRPr lang="zh-CN" altLang="en-US" sz="20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2800" dirty="0" smtClean="0"/>
              <a:t>三、校企（校）合作和汽车专业群发展思路与举措</a:t>
            </a:r>
            <a:endParaRPr lang="zh-CN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（二）汽车专业群发展思路与举措</a:t>
            </a:r>
          </a:p>
          <a:p>
            <a:r>
              <a:rPr lang="en-US" altLang="zh-CN" dirty="0" smtClean="0"/>
              <a:t>4</a:t>
            </a:r>
            <a:r>
              <a:rPr lang="zh-CN" altLang="zh-CN" dirty="0" smtClean="0"/>
              <a:t>、人才培养模式</a:t>
            </a:r>
          </a:p>
          <a:p>
            <a:pPr>
              <a:lnSpc>
                <a:spcPts val="3800"/>
              </a:lnSpc>
            </a:pPr>
            <a:r>
              <a:rPr lang="zh-CN" altLang="zh-CN" dirty="0" smtClean="0"/>
              <a:t>以专业社团为抓手，促进学生专业技能提升，选拔高素质的技能大赛选手。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2800" dirty="0" smtClean="0"/>
              <a:t>三、校企（校）合作和汽车专业群发展思路与举措</a:t>
            </a:r>
            <a:endParaRPr lang="zh-CN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2" y="915566"/>
            <a:ext cx="8002556" cy="3589903"/>
          </a:xfrm>
        </p:spPr>
        <p:txBody>
          <a:bodyPr/>
          <a:lstStyle/>
          <a:p>
            <a:pPr marL="109728" indent="0" algn="ctr">
              <a:lnSpc>
                <a:spcPts val="7500"/>
              </a:lnSpc>
              <a:buNone/>
            </a:pPr>
            <a:r>
              <a:rPr lang="zh-CN" altLang="en-US" sz="4400" b="1" dirty="0" smtClean="0">
                <a:solidFill>
                  <a:srgbClr val="00B050"/>
                </a:solidFill>
              </a:rPr>
              <a:t>汇报完毕</a:t>
            </a:r>
            <a:endParaRPr lang="en-US" altLang="zh-CN" sz="4400" b="1" dirty="0" smtClean="0">
              <a:solidFill>
                <a:srgbClr val="00B050"/>
              </a:solidFill>
            </a:endParaRPr>
          </a:p>
          <a:p>
            <a:pPr marL="109728" indent="0" algn="ctr">
              <a:lnSpc>
                <a:spcPts val="7500"/>
              </a:lnSpc>
              <a:buNone/>
            </a:pPr>
            <a:r>
              <a:rPr lang="zh-CN" altLang="en-US" sz="4400" b="1" dirty="0" smtClean="0">
                <a:solidFill>
                  <a:srgbClr val="00B050"/>
                </a:solidFill>
              </a:rPr>
              <a:t>敬请各位领导提出宝贵意见</a:t>
            </a:r>
            <a:endParaRPr lang="en-US" altLang="zh-CN" sz="4400" b="1" dirty="0" smtClean="0">
              <a:solidFill>
                <a:srgbClr val="00B050"/>
              </a:solidFill>
            </a:endParaRPr>
          </a:p>
          <a:p>
            <a:pPr marL="109728" indent="0" algn="ctr">
              <a:lnSpc>
                <a:spcPts val="7500"/>
              </a:lnSpc>
              <a:buNone/>
            </a:pPr>
            <a:r>
              <a:rPr lang="zh-CN" altLang="en-US" sz="4400" b="1" dirty="0" smtClean="0">
                <a:solidFill>
                  <a:srgbClr val="00B050"/>
                </a:solidFill>
              </a:rPr>
              <a:t>谢谢</a:t>
            </a:r>
            <a:endParaRPr lang="zh-CN" alt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1" y="1200150"/>
            <a:ext cx="8640960" cy="3531870"/>
          </a:xfrm>
        </p:spPr>
        <p:txBody>
          <a:bodyPr/>
          <a:lstStyle/>
          <a:p>
            <a:r>
              <a:rPr lang="zh-CN" altLang="zh-CN" b="1" dirty="0" smtClean="0"/>
              <a:t>一、前期</a:t>
            </a:r>
            <a:r>
              <a:rPr lang="zh-CN" altLang="zh-CN" b="1" smtClean="0"/>
              <a:t>到</a:t>
            </a:r>
            <a:r>
              <a:rPr lang="zh-CN" altLang="zh-CN" b="1" smtClean="0"/>
              <a:t>学校</a:t>
            </a:r>
            <a:r>
              <a:rPr lang="zh-CN" altLang="en-US" b="1" smtClean="0"/>
              <a:t>、</a:t>
            </a:r>
            <a:r>
              <a:rPr lang="zh-CN" altLang="zh-CN" b="1" smtClean="0"/>
              <a:t>企业</a:t>
            </a:r>
            <a:r>
              <a:rPr lang="zh-CN" altLang="zh-CN" b="1" dirty="0" smtClean="0"/>
              <a:t>学习交流情况</a:t>
            </a:r>
            <a:endParaRPr lang="zh-CN" altLang="zh-CN" dirty="0" smtClean="0"/>
          </a:p>
          <a:p>
            <a:endParaRPr lang="en-US" altLang="zh-CN" b="1" dirty="0" smtClean="0"/>
          </a:p>
          <a:p>
            <a:r>
              <a:rPr lang="zh-CN" altLang="zh-CN" b="1" dirty="0" smtClean="0"/>
              <a:t>二、校企（校）合作和汽车专业群发展现状</a:t>
            </a:r>
            <a:endParaRPr lang="zh-CN" altLang="zh-CN" dirty="0" smtClean="0"/>
          </a:p>
          <a:p>
            <a:endParaRPr lang="en-US" altLang="zh-CN" dirty="0" smtClean="0"/>
          </a:p>
          <a:p>
            <a:r>
              <a:rPr lang="zh-CN" altLang="zh-CN" b="1" dirty="0" smtClean="0"/>
              <a:t>三、校企（校）合作和汽车专业群发展思路与举措</a:t>
            </a:r>
            <a:endParaRPr lang="zh-CN" altLang="zh-CN" dirty="0" smtClean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195487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400" dirty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/>
            </a:r>
            <a:br>
              <a:rPr lang="en-US" altLang="zh-CN" sz="4400" dirty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44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汇报提纲</a:t>
            </a:r>
            <a:r>
              <a:rPr lang="zh-CN" altLang="en-US" sz="4400" dirty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/>
            </a:r>
            <a:br>
              <a:rPr lang="zh-CN" altLang="en-US" sz="4400" dirty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123478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zh-CN" altLang="en-US" dirty="0" smtClean="0">
                <a:solidFill>
                  <a:schemeClr val="tx1"/>
                </a:solidFill>
              </a:rPr>
              <a:t>一、</a:t>
            </a:r>
            <a:r>
              <a:rPr lang="zh-CN" altLang="zh-CN" dirty="0" smtClean="0">
                <a:solidFill>
                  <a:schemeClr val="tx1"/>
                </a:solidFill>
              </a:rPr>
              <a:t>到学校</a:t>
            </a:r>
            <a:r>
              <a:rPr lang="zh-CN" altLang="en-US" dirty="0" smtClean="0">
                <a:solidFill>
                  <a:schemeClr val="tx1"/>
                </a:solidFill>
              </a:rPr>
              <a:t>、</a:t>
            </a:r>
            <a:r>
              <a:rPr lang="zh-CN" altLang="zh-CN" dirty="0" smtClean="0">
                <a:solidFill>
                  <a:schemeClr val="tx1"/>
                </a:solidFill>
              </a:rPr>
              <a:t>企业学习交流情况</a:t>
            </a:r>
            <a:r>
              <a:rPr lang="zh-CN" altLang="zh-CN" dirty="0" smtClean="0">
                <a:solidFill>
                  <a:schemeClr val="bg1"/>
                </a:solidFill>
              </a:rPr>
              <a:t/>
            </a:r>
            <a:br>
              <a:rPr lang="zh-CN" altLang="zh-CN" dirty="0" smtClean="0">
                <a:solidFill>
                  <a:schemeClr val="bg1"/>
                </a:solidFill>
              </a:rPr>
            </a:b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1" y="987576"/>
            <a:ext cx="8229600" cy="3517895"/>
          </a:xfrm>
        </p:spPr>
        <p:txBody>
          <a:bodyPr/>
          <a:lstStyle/>
          <a:p>
            <a:r>
              <a:rPr lang="en-US" altLang="zh-CN" dirty="0" smtClean="0"/>
              <a:t>10</a:t>
            </a:r>
            <a:r>
              <a:rPr lang="zh-CN" altLang="en-US" dirty="0" smtClean="0"/>
              <a:t>月份到无锡汽车工程学校交流学习</a:t>
            </a:r>
            <a:endParaRPr lang="zh-CN" altLang="en-US" dirty="0"/>
          </a:p>
        </p:txBody>
      </p:sp>
      <p:pic>
        <p:nvPicPr>
          <p:cNvPr id="6" name="Picture 2" descr="H:\无锡汽车工程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0" y="1491631"/>
            <a:ext cx="4416491" cy="3312368"/>
          </a:xfrm>
          <a:prstGeom prst="rect">
            <a:avLst/>
          </a:prstGeom>
          <a:noFill/>
        </p:spPr>
      </p:pic>
      <p:pic>
        <p:nvPicPr>
          <p:cNvPr id="2051" name="Picture 3" descr="H:\无锡汽车工程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91631"/>
            <a:ext cx="4320480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70958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11</a:t>
            </a:r>
            <a:r>
              <a:rPr lang="zh-CN" altLang="en-US" sz="2800" dirty="0" smtClean="0"/>
              <a:t>月份到泰州长城、上汽大通无锡分公司学习交流</a:t>
            </a:r>
            <a:endParaRPr lang="zh-CN" altLang="en-US" sz="2800" dirty="0"/>
          </a:p>
        </p:txBody>
      </p:sp>
      <p:pic>
        <p:nvPicPr>
          <p:cNvPr id="3075" name="Picture 3" descr="H:\长城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7574"/>
            <a:ext cx="3991372" cy="3672408"/>
          </a:xfrm>
          <a:prstGeom prst="rect">
            <a:avLst/>
          </a:prstGeom>
          <a:noFill/>
        </p:spPr>
      </p:pic>
      <p:pic>
        <p:nvPicPr>
          <p:cNvPr id="3074" name="Picture 2" descr="H:\长城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03798"/>
            <a:ext cx="1656184" cy="1800200"/>
          </a:xfrm>
          <a:prstGeom prst="rect">
            <a:avLst/>
          </a:prstGeom>
          <a:noFill/>
        </p:spPr>
      </p:pic>
      <p:pic>
        <p:nvPicPr>
          <p:cNvPr id="6" name="Picture 2" descr="H:\无锡上汽大通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2" y="987574"/>
            <a:ext cx="4320481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800" dirty="0" smtClean="0"/>
              <a:t>2021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月到宿迁苏驰集团交流学习，达成合作意向</a:t>
            </a:r>
            <a:endParaRPr lang="zh-CN" altLang="en-US" sz="2800" dirty="0"/>
          </a:p>
        </p:txBody>
      </p:sp>
      <p:pic>
        <p:nvPicPr>
          <p:cNvPr id="4099" name="Picture 3" descr="H:\苏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0" y="1059584"/>
            <a:ext cx="4525433" cy="3394075"/>
          </a:xfrm>
          <a:prstGeom prst="rect">
            <a:avLst/>
          </a:prstGeom>
          <a:noFill/>
        </p:spPr>
      </p:pic>
      <p:pic>
        <p:nvPicPr>
          <p:cNvPr id="8" name="Picture 2" descr="H:\苏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059582"/>
            <a:ext cx="3816424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732240" y="411510"/>
            <a:ext cx="1656184" cy="403244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2021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月到宿迁汽车维修行业主管部门座谈交流，助推校企合作</a:t>
            </a:r>
            <a:endParaRPr lang="zh-CN" altLang="en-US" sz="2800" dirty="0"/>
          </a:p>
        </p:txBody>
      </p:sp>
      <p:pic>
        <p:nvPicPr>
          <p:cNvPr id="5124" name="Picture 4" descr="H:\行业主管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1510"/>
            <a:ext cx="5904656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800" dirty="0" smtClean="0"/>
              <a:t>2021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月到宿迁天泓集团交流学习，达成合作意向</a:t>
            </a:r>
            <a:endParaRPr lang="zh-CN" altLang="en-US" sz="2800" dirty="0"/>
          </a:p>
        </p:txBody>
      </p:sp>
      <p:pic>
        <p:nvPicPr>
          <p:cNvPr id="6146" name="Picture 2" descr="H:\天泓集团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915568"/>
            <a:ext cx="4032448" cy="3394075"/>
          </a:xfrm>
          <a:prstGeom prst="rect">
            <a:avLst/>
          </a:prstGeom>
          <a:noFill/>
        </p:spPr>
      </p:pic>
      <p:pic>
        <p:nvPicPr>
          <p:cNvPr id="5" name="Picture 2" descr="H:\天泓集团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4" y="915568"/>
            <a:ext cx="4525433" cy="33940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6375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体会</a:t>
            </a:r>
            <a:r>
              <a:rPr lang="zh-CN" altLang="zh-CN" dirty="0" smtClean="0"/>
              <a:t>：</a:t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1" y="1419622"/>
            <a:ext cx="8229600" cy="3085846"/>
          </a:xfrm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zh-CN" dirty="0" smtClean="0"/>
              <a:t>、企业渴望获得高素质的专业人才。</a:t>
            </a:r>
          </a:p>
          <a:p>
            <a:r>
              <a:rPr lang="en-US" altLang="zh-CN" dirty="0" smtClean="0"/>
              <a:t>2</a:t>
            </a:r>
            <a:r>
              <a:rPr lang="zh-CN" altLang="zh-CN" dirty="0" smtClean="0"/>
              <a:t>、企业对于合作非常积极，愿意形成长期稳定的合作关系。</a:t>
            </a:r>
          </a:p>
          <a:p>
            <a:r>
              <a:rPr lang="en-US" altLang="zh-CN" dirty="0" smtClean="0"/>
              <a:t>3</a:t>
            </a:r>
            <a:r>
              <a:rPr lang="zh-CN" altLang="zh-CN" dirty="0" smtClean="0"/>
              <a:t>、有合作意向到成功合作还有一段路要走。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zh-CN" dirty="0" smtClean="0"/>
              <a:t>、行业主管部门对校合作</a:t>
            </a:r>
            <a:r>
              <a:rPr lang="zh-CN" altLang="en-US" dirty="0" smtClean="0"/>
              <a:t>、</a:t>
            </a:r>
            <a:r>
              <a:rPr lang="zh-CN" altLang="zh-CN" dirty="0" smtClean="0"/>
              <a:t>产教融合大力支持。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4267" y="1131591"/>
            <a:ext cx="8495469" cy="3600400"/>
          </a:xfrm>
        </p:spPr>
        <p:txBody>
          <a:bodyPr>
            <a:normAutofit/>
          </a:bodyPr>
          <a:lstStyle/>
          <a:p>
            <a:r>
              <a:rPr lang="en-US" altLang="zh-CN" sz="2600" dirty="0" smtClean="0"/>
              <a:t>5</a:t>
            </a:r>
            <a:r>
              <a:rPr lang="zh-CN" altLang="zh-CN" sz="2600" dirty="0" smtClean="0"/>
              <a:t>、新能源汽车发展势不可挡，需要的人才量巨大</a:t>
            </a:r>
            <a:r>
              <a:rPr lang="zh-CN" altLang="en-US" sz="2600" dirty="0" smtClean="0"/>
              <a:t>。</a:t>
            </a:r>
            <a:endParaRPr lang="zh-CN" altLang="zh-CN" sz="2600" dirty="0" smtClean="0"/>
          </a:p>
          <a:p>
            <a:r>
              <a:rPr lang="en-US" altLang="zh-CN" dirty="0" smtClean="0"/>
              <a:t>6</a:t>
            </a:r>
            <a:r>
              <a:rPr lang="zh-CN" altLang="zh-CN" dirty="0" smtClean="0"/>
              <a:t>、目前</a:t>
            </a:r>
            <a:r>
              <a:rPr lang="en-US" altLang="zh-CN" dirty="0" smtClean="0"/>
              <a:t>4S</a:t>
            </a:r>
            <a:r>
              <a:rPr lang="zh-CN" altLang="zh-CN" dirty="0" smtClean="0"/>
              <a:t>店急需的人才是汽车营销、汽车钣金喷涂。</a:t>
            </a:r>
            <a:endParaRPr lang="en-US" altLang="zh-CN" dirty="0" smtClean="0"/>
          </a:p>
          <a:p>
            <a:r>
              <a:rPr lang="en-US" altLang="zh-CN" dirty="0" smtClean="0"/>
              <a:t>7</a:t>
            </a:r>
            <a:r>
              <a:rPr lang="zh-CN" altLang="zh-CN" dirty="0" smtClean="0"/>
              <a:t>、</a:t>
            </a:r>
            <a:r>
              <a:rPr lang="en-US" altLang="zh-CN" dirty="0" smtClean="0"/>
              <a:t>4S</a:t>
            </a:r>
            <a:r>
              <a:rPr lang="zh-CN" altLang="zh-CN" dirty="0" smtClean="0"/>
              <a:t>店实习期工资太低，人员流动量大，尤其是机电维修工。汽车制造厂工资相对较高，但很难保持长期稳定。</a:t>
            </a:r>
          </a:p>
          <a:p>
            <a:r>
              <a:rPr lang="en-US" altLang="zh-CN" dirty="0" smtClean="0"/>
              <a:t>8</a:t>
            </a:r>
            <a:r>
              <a:rPr lang="zh-CN" altLang="zh-CN" dirty="0" smtClean="0"/>
              <a:t>、</a:t>
            </a:r>
            <a:r>
              <a:rPr lang="zh-CN" altLang="en-US" dirty="0" smtClean="0"/>
              <a:t>要</a:t>
            </a:r>
            <a:r>
              <a:rPr lang="zh-CN" altLang="zh-CN" dirty="0" smtClean="0"/>
              <a:t>根据企业需求和学生实际灵活设置专业，实现对口就业。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体会</a:t>
            </a:r>
            <a:r>
              <a:rPr lang="zh-CN" altLang="zh-CN" dirty="0" smtClean="0"/>
              <a:t>：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通用_蓝">
  <a:themeElements>
    <a:clrScheme name="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通用_蓝">
  <a:themeElements>
    <a:clrScheme name="1_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蓝白</Template>
  <TotalTime>169</TotalTime>
  <Words>844</Words>
  <Application>Microsoft Office PowerPoint</Application>
  <PresentationFormat>全屏显示(16:9)</PresentationFormat>
  <Paragraphs>86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通用_蓝</vt:lpstr>
      <vt:lpstr>1_通用_蓝</vt:lpstr>
      <vt:lpstr>聚合</vt:lpstr>
      <vt:lpstr> </vt:lpstr>
      <vt:lpstr> 汇报提纲 </vt:lpstr>
      <vt:lpstr> 一、到学校、企业学习交流情况 </vt:lpstr>
      <vt:lpstr>11月份到泰州长城、上汽大通无锡分公司学习交流</vt:lpstr>
      <vt:lpstr>2021年1月到宿迁苏驰集团交流学习，达成合作意向</vt:lpstr>
      <vt:lpstr>2021年1月到宿迁汽车维修行业主管部门座谈交流，助推校企合作</vt:lpstr>
      <vt:lpstr>2021年1月到宿迁天泓集团交流学习，达成合作意向</vt:lpstr>
      <vt:lpstr> 体会： </vt:lpstr>
      <vt:lpstr>体会：</vt:lpstr>
      <vt:lpstr> 二、校企（校）合作和汽车专业群发展现状 </vt:lpstr>
      <vt:lpstr> 二、校企（校）合作和汽车专业群发展现状 </vt:lpstr>
      <vt:lpstr>二、校企（校）合作和汽车专业群发展现状</vt:lpstr>
      <vt:lpstr> 三、校企（校）合作和汽车专业群发展思路与举措 </vt:lpstr>
      <vt:lpstr> 三、校企（校）合作和汽车专业群发展思路与举措 </vt:lpstr>
      <vt:lpstr>三、校企（校）合作和汽车专业群发展思路与举措</vt:lpstr>
      <vt:lpstr>三、校企（校）合作和汽车专业群发展思路与举措</vt:lpstr>
      <vt:lpstr>三、校企（校）合作和汽车专业群发展思路与举措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Administrator</dc:creator>
  <cp:lastModifiedBy>User</cp:lastModifiedBy>
  <cp:revision>18</cp:revision>
  <dcterms:created xsi:type="dcterms:W3CDTF">2021-01-27T15:45:38Z</dcterms:created>
  <dcterms:modified xsi:type="dcterms:W3CDTF">2021-01-29T04:44:09Z</dcterms:modified>
</cp:coreProperties>
</file>